
<file path=[Content_Types].xml><?xml version="1.0" encoding="utf-8"?>
<Types xmlns="http://schemas.openxmlformats.org/package/2006/content-types"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9" r:id="rId3"/>
    <p:sldId id="783" r:id="rId5"/>
    <p:sldId id="879" r:id="rId6"/>
    <p:sldId id="863" r:id="rId7"/>
    <p:sldId id="865" r:id="rId8"/>
    <p:sldId id="870" r:id="rId9"/>
    <p:sldId id="867" r:id="rId10"/>
    <p:sldId id="868" r:id="rId11"/>
    <p:sldId id="869" r:id="rId12"/>
    <p:sldId id="898" r:id="rId13"/>
    <p:sldId id="872" r:id="rId14"/>
    <p:sldId id="874" r:id="rId15"/>
    <p:sldId id="876" r:id="rId16"/>
    <p:sldId id="875" r:id="rId17"/>
    <p:sldId id="873" r:id="rId18"/>
    <p:sldId id="877" r:id="rId19"/>
    <p:sldId id="878" r:id="rId20"/>
    <p:sldId id="893" r:id="rId21"/>
    <p:sldId id="895" r:id="rId22"/>
    <p:sldId id="896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 panose="020F0502020204030204"/>
        <a:ea typeface="Calibri" panose="020F0502020204030204"/>
        <a:cs typeface="Calibri" panose="020F0502020204030204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宏達JerryChou" initials="JerryCh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5" autoAdjust="0"/>
    <p:restoredTop sz="94790" autoAdjust="0"/>
  </p:normalViewPr>
  <p:slideViewPr>
    <p:cSldViewPr snapToGrid="0" snapToObjects="1">
      <p:cViewPr varScale="1">
        <p:scale>
          <a:sx n="72" d="100"/>
          <a:sy n="72" d="100"/>
        </p:scale>
        <p:origin x="930" y="5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7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7285CB2-7786-4392-B5FF-459C59A3150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投影片圖像版面配置區 1"/>
          <p:cNvSpPr/>
          <p:nvPr>
            <p:ph type="sldImg"/>
          </p:nvPr>
        </p:nvSpPr>
        <p:spPr/>
      </p:sp>
      <p:sp>
        <p:nvSpPr>
          <p:cNvPr id="3" name="文字版面配置區 2"/>
          <p:cNvSpPr/>
          <p:nvPr>
            <p:ph type="body" idx="1"/>
          </p:nvPr>
        </p:nvSpPr>
        <p:spPr/>
        <p:txBody>
          <a:bodyPr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投影片圖像版面配置區 1"/>
          <p:cNvSpPr/>
          <p:nvPr>
            <p:ph type="sldImg"/>
          </p:nvPr>
        </p:nvSpPr>
        <p:spPr/>
      </p:sp>
      <p:sp>
        <p:nvSpPr>
          <p:cNvPr id="3" name="文字版面配置區 2"/>
          <p:cNvSpPr/>
          <p:nvPr>
            <p:ph type="body" idx="1"/>
          </p:nvPr>
        </p:nvSpPr>
        <p:spPr/>
        <p:txBody>
          <a:bodyPr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600" dirty="0"/>
              <a:t>1.</a:t>
            </a:r>
            <a:r>
              <a:rPr lang="zh-TW" altLang="en-US" sz="600" dirty="0"/>
              <a:t>傳統集成方式 </a:t>
            </a:r>
            <a:r>
              <a:rPr lang="en-US" altLang="zh-TW" sz="600" dirty="0"/>
              <a:t>: </a:t>
            </a:r>
            <a:r>
              <a:rPr lang="zh-TW" altLang="en-US" sz="600" dirty="0"/>
              <a:t>傳統集成方式是點對點的對接方式</a:t>
            </a:r>
            <a:r>
              <a:rPr lang="en-US" altLang="zh-TW" sz="600" dirty="0"/>
              <a:t>,</a:t>
            </a:r>
            <a:r>
              <a:rPr lang="zh-TW" altLang="en-US" sz="600" dirty="0"/>
              <a:t>每個產品有自己的溝通模式跟語言</a:t>
            </a:r>
            <a:r>
              <a:rPr lang="en-US" altLang="zh-TW" sz="600" dirty="0"/>
              <a:t>,</a:t>
            </a:r>
            <a:r>
              <a:rPr lang="zh-TW" altLang="en-US" sz="600" dirty="0"/>
              <a:t>故一套</a:t>
            </a:r>
            <a:r>
              <a:rPr lang="en-US" altLang="zh-TW" sz="600" dirty="0"/>
              <a:t>MES</a:t>
            </a:r>
            <a:r>
              <a:rPr lang="zh-TW" altLang="en-US" sz="600" dirty="0"/>
              <a:t>產品</a:t>
            </a:r>
            <a:r>
              <a:rPr lang="en-US" altLang="zh-TW" sz="600" dirty="0"/>
              <a:t>,</a:t>
            </a:r>
            <a:r>
              <a:rPr lang="zh-TW" altLang="en-US" sz="600" dirty="0"/>
              <a:t>要跟四個</a:t>
            </a:r>
            <a:r>
              <a:rPr lang="en-US" altLang="zh-TW" sz="600" dirty="0"/>
              <a:t>ERP</a:t>
            </a:r>
            <a:r>
              <a:rPr lang="zh-TW" altLang="en-US" sz="600" dirty="0"/>
              <a:t>系列產品集成</a:t>
            </a:r>
            <a:r>
              <a:rPr lang="en-US" altLang="zh-TW" sz="600" dirty="0"/>
              <a:t>,</a:t>
            </a:r>
            <a:r>
              <a:rPr lang="zh-TW" altLang="en-US" sz="600" dirty="0"/>
              <a:t>從談集成架構到應用流程到開發整測</a:t>
            </a:r>
            <a:r>
              <a:rPr lang="en-US" altLang="zh-TW" sz="600" dirty="0"/>
              <a:t>,</a:t>
            </a:r>
            <a:r>
              <a:rPr lang="zh-TW" altLang="en-US" sz="600" dirty="0"/>
              <a:t>這樣的循環要重複四次</a:t>
            </a:r>
            <a:r>
              <a:rPr lang="en-US" altLang="zh-TW" sz="600" dirty="0"/>
              <a:t>! </a:t>
            </a:r>
            <a:r>
              <a:rPr lang="zh-TW" altLang="en-US" sz="600" dirty="0"/>
              <a:t>繼費時又耗工。交付如果面對到第三方的</a:t>
            </a:r>
            <a:r>
              <a:rPr lang="en-US" altLang="zh-TW" sz="600" dirty="0"/>
              <a:t>MES</a:t>
            </a:r>
            <a:r>
              <a:rPr lang="zh-TW" altLang="en-US" sz="600" dirty="0"/>
              <a:t>要做集成，那難度更是高了。</a:t>
            </a:r>
            <a:endParaRPr lang="zh-TW" altLang="en-US" sz="600" dirty="0"/>
          </a:p>
          <a:p>
            <a:endParaRPr lang="zh-TW" altLang="en-US" sz="500" dirty="0"/>
          </a:p>
          <a:p>
            <a:r>
              <a:rPr lang="en-US" altLang="zh-TW" sz="600" dirty="0"/>
              <a:t>2.</a:t>
            </a:r>
            <a:r>
              <a:rPr lang="zh-TW" altLang="en-US" sz="600" dirty="0"/>
              <a:t>互聯中台標準化對接 </a:t>
            </a:r>
            <a:r>
              <a:rPr lang="en-US" altLang="zh-TW" sz="600" dirty="0"/>
              <a:t>: </a:t>
            </a:r>
            <a:endParaRPr lang="en-US" altLang="zh-TW" sz="600" dirty="0"/>
          </a:p>
          <a:p>
            <a:r>
              <a:rPr lang="en-US" altLang="zh-TW" sz="600" dirty="0"/>
              <a:t>   (1)</a:t>
            </a:r>
            <a:r>
              <a:rPr lang="zh-TW" altLang="en-US" sz="600" dirty="0"/>
              <a:t>互聯中台將技術交換方案統一了，讓各自產品走的集成技術模式是一致的</a:t>
            </a:r>
            <a:r>
              <a:rPr lang="en-US" altLang="zh-TW" sz="600" dirty="0"/>
              <a:t>! </a:t>
            </a:r>
            <a:r>
              <a:rPr lang="zh-TW" altLang="en-US" sz="600" dirty="0"/>
              <a:t>故產品間的溝通方式是相同的</a:t>
            </a:r>
            <a:endParaRPr lang="zh-TW" altLang="en-US" sz="600" dirty="0"/>
          </a:p>
          <a:p>
            <a:r>
              <a:rPr lang="zh-TW" altLang="en-US" sz="600" dirty="0"/>
              <a:t>   </a:t>
            </a:r>
            <a:r>
              <a:rPr lang="en-US" altLang="zh-TW" sz="600" dirty="0"/>
              <a:t>(2)</a:t>
            </a:r>
            <a:r>
              <a:rPr lang="zh-TW" altLang="en-US" sz="600" dirty="0"/>
              <a:t>互聯中台也定義了服務信息的規範，讓各</a:t>
            </a:r>
            <a:r>
              <a:rPr lang="en-US" altLang="zh-TW" sz="600" dirty="0"/>
              <a:t>ERP</a:t>
            </a:r>
            <a:r>
              <a:rPr lang="zh-TW" altLang="en-US" sz="600" dirty="0"/>
              <a:t>產品手牽手的一起依中台規範去把轉換標準內容定義出來</a:t>
            </a:r>
            <a:r>
              <a:rPr lang="en-US" altLang="zh-TW" sz="600" dirty="0"/>
              <a:t>,</a:t>
            </a:r>
            <a:r>
              <a:rPr lang="zh-TW" altLang="en-US" sz="600" dirty="0"/>
              <a:t>故產品間的溝通語言相同了</a:t>
            </a:r>
            <a:r>
              <a:rPr lang="en-US" altLang="zh-TW" sz="600" dirty="0"/>
              <a:t>,</a:t>
            </a:r>
            <a:r>
              <a:rPr lang="zh-TW" altLang="en-US" sz="600" dirty="0"/>
              <a:t>各產品再遵照大家一起制定出來的標準化去開發對應的接口</a:t>
            </a:r>
            <a:endParaRPr lang="zh-TW" altLang="en-US" sz="600" dirty="0"/>
          </a:p>
          <a:p>
            <a:r>
              <a:rPr lang="zh-TW" altLang="en-US" sz="600" dirty="0"/>
              <a:t>   </a:t>
            </a:r>
            <a:r>
              <a:rPr lang="en-US" altLang="zh-TW" sz="600" dirty="0"/>
              <a:t>(3)</a:t>
            </a:r>
            <a:r>
              <a:rPr lang="zh-TW" altLang="en-US" sz="600" dirty="0"/>
              <a:t>這樣的好處是</a:t>
            </a:r>
            <a:r>
              <a:rPr lang="zh-TW" altLang="en-US" sz="600" dirty="0">
                <a:sym typeface="+mn-ea"/>
              </a:rPr>
              <a:t>一套</a:t>
            </a:r>
            <a:r>
              <a:rPr lang="en-US" altLang="zh-TW" sz="600" dirty="0">
                <a:sym typeface="+mn-ea"/>
              </a:rPr>
              <a:t>MES</a:t>
            </a:r>
            <a:r>
              <a:rPr lang="zh-TW" altLang="en-US" sz="600" dirty="0">
                <a:sym typeface="+mn-ea"/>
              </a:rPr>
              <a:t>產品</a:t>
            </a:r>
            <a:r>
              <a:rPr lang="en-US" altLang="zh-TW" sz="600" dirty="0">
                <a:sym typeface="+mn-ea"/>
              </a:rPr>
              <a:t>,</a:t>
            </a:r>
            <a:r>
              <a:rPr lang="zh-TW" altLang="en-US" sz="600" dirty="0">
                <a:sym typeface="+mn-ea"/>
              </a:rPr>
              <a:t>只要跟任何一套</a:t>
            </a:r>
            <a:r>
              <a:rPr lang="en-US" altLang="zh-TW" sz="600" dirty="0">
                <a:sym typeface="+mn-ea"/>
              </a:rPr>
              <a:t>ERP</a:t>
            </a:r>
            <a:r>
              <a:rPr lang="zh-TW" altLang="en-US" sz="600" dirty="0">
                <a:sym typeface="+mn-ea"/>
              </a:rPr>
              <a:t>產品對接過</a:t>
            </a:r>
            <a:r>
              <a:rPr lang="en-US" altLang="zh-TW" sz="600" dirty="0">
                <a:sym typeface="+mn-ea"/>
              </a:rPr>
              <a:t>(EX:T100),</a:t>
            </a:r>
            <a:r>
              <a:rPr lang="zh-TW" altLang="en-US" sz="600" dirty="0">
                <a:sym typeface="+mn-ea"/>
              </a:rPr>
              <a:t>他要再對接到另外一套</a:t>
            </a:r>
            <a:r>
              <a:rPr lang="en-US" altLang="zh-TW" sz="600" dirty="0">
                <a:sym typeface="+mn-ea"/>
              </a:rPr>
              <a:t>ERP(EX:E10)</a:t>
            </a:r>
            <a:r>
              <a:rPr lang="zh-TW" altLang="en-US" sz="600" dirty="0">
                <a:sym typeface="+mn-ea"/>
              </a:rPr>
              <a:t>，很容易就對可接上</a:t>
            </a:r>
            <a:endParaRPr lang="zh-TW" altLang="en-US" sz="600" dirty="0">
              <a:sym typeface="+mn-ea"/>
            </a:endParaRPr>
          </a:p>
          <a:p>
            <a:r>
              <a:rPr lang="zh-TW" altLang="en-US" sz="600" dirty="0">
                <a:sym typeface="+mn-ea"/>
              </a:rPr>
              <a:t>   </a:t>
            </a:r>
            <a:r>
              <a:rPr lang="en-US" altLang="zh-TW" sz="600" dirty="0">
                <a:sym typeface="+mn-ea"/>
              </a:rPr>
              <a:t>(4)</a:t>
            </a:r>
            <a:r>
              <a:rPr lang="zh-TW" altLang="en-US" sz="600" dirty="0">
                <a:sym typeface="+mn-ea"/>
              </a:rPr>
              <a:t>交付面對到第三方的</a:t>
            </a:r>
            <a:r>
              <a:rPr lang="en-US" altLang="zh-TW" sz="600" dirty="0">
                <a:sym typeface="+mn-ea"/>
              </a:rPr>
              <a:t>MES</a:t>
            </a:r>
            <a:r>
              <a:rPr lang="zh-TW" altLang="en-US" sz="600" dirty="0">
                <a:sym typeface="+mn-ea"/>
              </a:rPr>
              <a:t>產品</a:t>
            </a:r>
            <a:r>
              <a:rPr lang="en-US" altLang="zh-TW" sz="600" dirty="0">
                <a:sym typeface="+mn-ea"/>
              </a:rPr>
              <a:t>,</a:t>
            </a:r>
            <a:r>
              <a:rPr lang="zh-TW" altLang="en-US" sz="600" dirty="0">
                <a:sym typeface="+mn-ea"/>
              </a:rPr>
              <a:t>只要請</a:t>
            </a:r>
            <a:r>
              <a:rPr lang="en-US" altLang="zh-TW" sz="600" dirty="0">
                <a:sym typeface="+mn-ea"/>
              </a:rPr>
              <a:t>MES</a:t>
            </a:r>
            <a:r>
              <a:rPr lang="zh-TW" altLang="en-US" sz="600" dirty="0">
                <a:sym typeface="+mn-ea"/>
              </a:rPr>
              <a:t>夥伴配合中台標準協議去做開發</a:t>
            </a:r>
            <a:r>
              <a:rPr lang="en-US" altLang="zh-TW" sz="600" dirty="0">
                <a:sym typeface="+mn-ea"/>
              </a:rPr>
              <a:t>,</a:t>
            </a:r>
            <a:r>
              <a:rPr lang="zh-TW" altLang="en-US" sz="600" dirty="0">
                <a:sym typeface="+mn-ea"/>
              </a:rPr>
              <a:t>就可以快速對接上</a:t>
            </a:r>
            <a:endParaRPr lang="zh-TW" altLang="en-US" sz="600" dirty="0">
              <a:sym typeface="+mn-ea"/>
            </a:endParaRPr>
          </a:p>
          <a:p>
            <a:r>
              <a:rPr lang="en-US" altLang="zh-TW" sz="600" dirty="0">
                <a:sym typeface="+mn-ea"/>
              </a:rPr>
              <a:t>       </a:t>
            </a:r>
            <a:endParaRPr lang="en-US" altLang="zh-TW" sz="600" dirty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投影片圖像版面配置區 1"/>
          <p:cNvSpPr/>
          <p:nvPr>
            <p:ph type="sldImg"/>
          </p:nvPr>
        </p:nvSpPr>
        <p:spPr/>
      </p:sp>
      <p:sp>
        <p:nvSpPr>
          <p:cNvPr id="3" name="文字版面配置區 2"/>
          <p:cNvSpPr/>
          <p:nvPr>
            <p:ph type="body" idx="1"/>
          </p:nvPr>
        </p:nvSpPr>
        <p:spPr/>
        <p:txBody>
          <a:bodyPr/>
          <a:p>
            <a:r>
              <a:rPr lang="zh-TW" altLang="en-US"/>
              <a:t>常見問題</a:t>
            </a:r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jpeg" descr="簡報首頁_鼎新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" name="Shape 13"/>
          <p:cNvSpPr>
            <a:spLocks noGrp="1"/>
          </p:cNvSpPr>
          <p:nvPr>
            <p:ph type="title" hasCustomPrompt="1"/>
          </p:nvPr>
        </p:nvSpPr>
        <p:spPr>
          <a:xfrm>
            <a:off x="2555775" y="1988840"/>
            <a:ext cx="6192689" cy="2448273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C000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 hasCustomPrompt="1"/>
          </p:nvPr>
        </p:nvSpPr>
        <p:spPr>
          <a:xfrm>
            <a:off x="2555775" y="4437112"/>
            <a:ext cx="4536506" cy="24208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1pPr>
            <a:lvl2pPr marL="0" indent="457200">
              <a:buClrTx/>
              <a:buSzTx/>
              <a:buFontTx/>
              <a:buNone/>
              <a:defRPr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2pPr>
            <a:lvl3pPr marL="0" indent="914400">
              <a:buClrTx/>
              <a:buSzTx/>
              <a:buFontTx/>
              <a:buNone/>
              <a:defRPr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3pPr>
            <a:lvl4pPr marL="0" indent="1371600">
              <a:buClrTx/>
              <a:buSzTx/>
              <a:buFontTx/>
              <a:buNone/>
              <a:defRPr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4pPr>
            <a:lvl5pPr marL="0" indent="1828800">
              <a:buClrTx/>
              <a:buSzTx/>
              <a:buFontTx/>
              <a:buNone/>
              <a:defRPr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</a:fld>
            <a:endParaRPr lang="en-US" altLang="zh-TW"/>
          </a:p>
        </p:txBody>
      </p:sp>
    </p:spTree>
  </p:cSld>
  <p:clrMapOvr>
    <a:masterClrMapping/>
  </p:clrMapOvr>
  <p:transition spd="med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>
            <a:spLocks noGrp="1"/>
          </p:cNvSpPr>
          <p:nvPr>
            <p:ph sz="quarter" idx="10"/>
          </p:nvPr>
        </p:nvSpPr>
        <p:spPr>
          <a:xfrm>
            <a:off x="673100" y="1598400"/>
            <a:ext cx="8229600" cy="52596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第四層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49" name="image2.jpeg" descr="簡報內頁1_鼎新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8432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Shape 31"/>
          <p:cNvSpPr>
            <a:spLocks noGrp="1"/>
          </p:cNvSpPr>
          <p:nvPr>
            <p:ph type="title" hasCustomPrompt="1"/>
          </p:nvPr>
        </p:nvSpPr>
        <p:spPr>
          <a:xfrm>
            <a:off x="1979711" y="620687"/>
            <a:ext cx="7020274" cy="97951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大標題文字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2.jpeg" descr="簡報內頁1_鼎新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8432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480844" y="1600201"/>
            <a:ext cx="8229600" cy="52596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第四層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3.jpeg" descr="簡報內頁2_鼎新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2" cy="51276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8" name="Shape 128"/>
          <p:cNvSpPr>
            <a:spLocks noGrp="1"/>
          </p:cNvSpPr>
          <p:nvPr>
            <p:ph type="title" hasCustomPrompt="1"/>
          </p:nvPr>
        </p:nvSpPr>
        <p:spPr>
          <a:xfrm>
            <a:off x="467542" y="620686"/>
            <a:ext cx="8208916" cy="9795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spc="-142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600793" y="6445249"/>
            <a:ext cx="301908" cy="288824"/>
          </a:xfrm>
          <a:prstGeom prst="rect">
            <a:avLst/>
          </a:prstGeom>
        </p:spPr>
        <p:txBody>
          <a:bodyPr wrap="none"/>
          <a:lstStyle>
            <a:lvl1pPr>
              <a:defRPr sz="1400"/>
            </a:lvl1pPr>
          </a:lstStyle>
          <a:p>
            <a:fld id="{86CB4B4D-7CA3-9044-876B-883B54F8677D}" type="slidenum">
              <a:rPr lang="en-US" altLang="zh-TW" smtClean="0"/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sz="quarter" idx="10"/>
          </p:nvPr>
        </p:nvSpPr>
        <p:spPr>
          <a:xfrm>
            <a:off x="467542" y="1598400"/>
            <a:ext cx="8208916" cy="52596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第四層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2" descr="簡報內頁1_鼎新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1907704" y="413792"/>
            <a:ext cx="69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charset="-120"/>
                <a:ea typeface="微軟正黑體" panose="020B0604030504040204" charset="-120"/>
              </a:defRPr>
            </a:lvl1pPr>
          </a:lstStyle>
          <a:p>
            <a:pPr>
              <a:defRPr/>
            </a:pPr>
            <a:fld id="{1BA1DD0A-602A-400C-83F9-DA3D348817E4}" type="datetimeFigureOut">
              <a:rPr lang="zh-TW" altLang="en-US"/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charset="-120"/>
                <a:ea typeface="微軟正黑體" panose="020B060403050404020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charset="-120"/>
                <a:ea typeface="微軟正黑體" panose="020B0604030504040204" charset="-120"/>
              </a:defRPr>
            </a:lvl1pPr>
          </a:lstStyle>
          <a:p>
            <a:pPr>
              <a:defRPr/>
            </a:pPr>
            <a:fld id="{AD1352FE-0994-4DD2-A2DE-D34557FB7766}" type="slidenum">
              <a:rPr lang="zh-TW" altLang="en-US"/>
            </a:fld>
            <a:endParaRPr lang="zh-TW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eg" descr="簡報內頁2_鼎新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276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67543" y="620687"/>
            <a:ext cx="8208914" cy="979514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大標題文字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rPr sz="3200" dirty="0" err="1" smtClean="0">
                <a:sym typeface="+mn-ea"/>
              </a:rPr>
              <a:t>內文層級一</a:t>
            </a:r>
            <a:endParaRPr sz="3200" dirty="0" err="1" smtClean="0">
              <a:sym typeface="+mn-ea"/>
            </a:endParaRPr>
          </a:p>
          <a:p>
            <a:pPr lvl="1"/>
            <a:r>
              <a:rPr sz="3200" dirty="0" err="1" smtClean="0">
                <a:sym typeface="+mn-ea"/>
              </a:rPr>
              <a:t>內文層級二</a:t>
            </a:r>
            <a:endParaRPr sz="3200" dirty="0" smtClean="0">
              <a:sym typeface="+mn-ea"/>
            </a:endParaRPr>
          </a:p>
          <a:p>
            <a:pPr lvl="2"/>
            <a:r>
              <a:rPr sz="3200" dirty="0" err="1" smtClean="0">
                <a:sym typeface="+mn-ea"/>
              </a:rPr>
              <a:t>內文層級三</a:t>
            </a:r>
            <a:endParaRPr sz="3200" dirty="0" smtClean="0">
              <a:sym typeface="+mn-ea"/>
            </a:endParaRPr>
          </a:p>
          <a:p>
            <a:pPr lvl="3"/>
            <a:r>
              <a:rPr sz="3200" dirty="0" err="1" smtClean="0">
                <a:sym typeface="+mn-ea"/>
              </a:rPr>
              <a:t>內文層級四</a:t>
            </a:r>
            <a:endParaRPr sz="3200" dirty="0" smtClean="0">
              <a:sym typeface="+mn-ea"/>
            </a:endParaRPr>
          </a:p>
          <a:p>
            <a:pPr lvl="4"/>
            <a:r>
              <a:rPr sz="3200" dirty="0" err="1" smtClean="0">
                <a:sym typeface="+mn-ea"/>
              </a:rPr>
              <a:t>內文層級五</a:t>
            </a:r>
            <a:endParaRPr sz="3200" dirty="0">
              <a:sym typeface="+mn-ea"/>
            </a:endParaRP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7451725" y="6445250"/>
            <a:ext cx="1450975" cy="31339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fld id="{86CB4B4D-7CA3-9044-876B-883B54F8677D}" type="slidenum">
              <a:rPr lang="en-US" altLang="zh-TW" smtClean="0"/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hf sldNum="0" hdr="0" ftr="0" dt="0"/>
  <p:txStyles>
    <p:title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15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1pPr>
      <a:lvl2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15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2pPr>
      <a:lvl3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15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3pPr>
      <a:lvl4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15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4pPr>
      <a:lvl5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15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5pPr>
      <a:lvl6pPr marL="0" marR="0" indent="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15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6pPr>
      <a:lvl7pPr marL="0" marR="0" indent="91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15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7pPr>
      <a:lvl8pPr marL="0" marR="0" indent="1371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15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8pPr>
      <a:lvl9pPr marL="0" marR="0" indent="1828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15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9pPr>
    </p:titleStyle>
    <p:bodyStyle>
      <a:lvl1pPr marL="342900" marR="0" indent="-3429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953735"/>
        </a:buClr>
        <a:buSzPct val="100000"/>
        <a:buFont typeface="Wingdings" panose="05000000000000000000" pitchFamily="2" charset="2"/>
        <a:buChar char="n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1pPr>
      <a:lvl2pPr marL="783590" marR="0" indent="-32639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953735"/>
        </a:buClr>
        <a:buSzPct val="100000"/>
        <a:buFont typeface="Wingdings" panose="05000000000000000000" pitchFamily="2" charset="2"/>
        <a:buChar char="ü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2pPr>
      <a:lvl3pPr marL="1219200" marR="0" indent="-30480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953735"/>
        </a:buClr>
        <a:buSzPct val="100000"/>
        <a:buFont typeface="Wingdings" panose="05000000000000000000" pitchFamily="2" charset="2"/>
        <a:buChar char="p"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3pPr>
      <a:lvl4pPr marL="17373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953735"/>
        </a:buClr>
        <a:buSzPct val="100000"/>
        <a:buFont typeface="Wingdings" panose="05000000000000000000" pitchFamily="2" charset="2"/>
        <a:buChar char="Ø"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4pPr>
      <a:lvl5pPr marL="21945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953735"/>
        </a:buClr>
        <a:buSzPct val="100000"/>
        <a:buFont typeface="Wingdings" panose="05000000000000000000"/>
        <a:buChar char="»"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5pPr>
      <a:lvl6pPr marL="26517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953735"/>
        </a:buClr>
        <a:buSzPct val="100000"/>
        <a:buFont typeface="Wingdings" panose="05000000000000000000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6pPr>
      <a:lvl7pPr marL="31089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953735"/>
        </a:buClr>
        <a:buSzPct val="100000"/>
        <a:buFont typeface="Wingdings" panose="05000000000000000000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7pPr>
      <a:lvl8pPr marL="35661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953735"/>
        </a:buClr>
        <a:buSzPct val="100000"/>
        <a:buFont typeface="Wingdings" panose="05000000000000000000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8pPr>
      <a:lvl9pPr marL="4023360" marR="0" indent="-365760" algn="l" defTabSz="9144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953735"/>
        </a:buClr>
        <a:buSzPct val="100000"/>
        <a:buFont typeface="Wingdings" panose="05000000000000000000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微軟正黑體" panose="020B0604030504040204" charset="-120"/>
          <a:ea typeface="微軟正黑體" panose="020B0604030504040204" charset="-120"/>
          <a:cs typeface="微軟正黑體" panose="020B0604030504040204" charset="-120"/>
          <a:sym typeface="微軟正黑體" panose="020B0604030504040204" charset="-120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hyperlink" Target="http://ip&#20301;&#32622;:999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hyperlink" Target="http://ip&#20301;&#32622;:9990/" TargetMode="Externa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6.xml"/><Relationship Id="rId2" Type="http://schemas.openxmlformats.org/officeDocument/2006/relationships/slide" Target="slide9.xml"/><Relationship Id="rId1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wmf"/><Relationship Id="rId2" Type="http://schemas.openxmlformats.org/officeDocument/2006/relationships/package" Target="../embeddings/Workbook1.xlsx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http://ip&#20301;&#32622;:999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581275" y="4260200"/>
            <a:ext cx="4487126" cy="21313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lnSpc>
                <a:spcPct val="100000"/>
              </a:lnSpc>
              <a:spcAft>
                <a:spcPts val="500"/>
              </a:spcAft>
              <a:defRPr/>
            </a:pP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charset="-120"/>
                <a:ea typeface="微軟正黑體" panose="020B0604030504040204" charset="-120"/>
              </a:rPr>
              <a:t>周宏達 </a:t>
            </a:r>
            <a:r>
              <a:rPr lang="en-US" altLang="zh-TW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charset="-120"/>
                <a:ea typeface="微軟正黑體" panose="020B0604030504040204" charset="-120"/>
              </a:rPr>
              <a:t>Jerry Chou</a:t>
            </a:r>
            <a:endParaRPr lang="en-US" altLang="zh-TW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fontAlgn="base">
              <a:lnSpc>
                <a:spcPct val="100000"/>
              </a:lnSpc>
              <a:spcAft>
                <a:spcPts val="500"/>
              </a:spcAft>
              <a:defRPr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charset="-120"/>
                <a:ea typeface="微軟正黑體" panose="020B0604030504040204" charset="-120"/>
              </a:rPr>
              <a:t>研發處/技術中心/整合技術部</a:t>
            </a:r>
            <a:endParaRPr lang="zh-TW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l" fontAlgn="base">
              <a:lnSpc>
                <a:spcPct val="150000"/>
              </a:lnSpc>
              <a:spcAft>
                <a:spcPts val="500"/>
              </a:spcAft>
              <a:defRPr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charset="-120"/>
                <a:ea typeface="微軟正黑體" panose="020B0604030504040204" charset="-120"/>
              </a:rPr>
              <a:t>鼎捷集團</a:t>
            </a:r>
            <a:endParaRPr lang="zh-TW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l" fontAlgn="base">
              <a:lnSpc>
                <a:spcPct val="150000"/>
              </a:lnSpc>
              <a:spcAft>
                <a:spcPts val="500"/>
              </a:spcAft>
              <a:defRPr/>
            </a:pP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charset="-120"/>
                <a:ea typeface="微軟正黑體" panose="020B0604030504040204" charset="-120"/>
              </a:rPr>
              <a:t>2016年1</a:t>
            </a:r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charset="-120"/>
                <a:ea typeface="微軟正黑體" panose="020B0604030504040204" charset="-120"/>
              </a:rPr>
              <a:t>2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charset="-120"/>
                <a:ea typeface="微軟正黑體" panose="020B0604030504040204" charset="-120"/>
              </a:rPr>
              <a:t>月</a:t>
            </a:r>
            <a:endParaRPr lang="zh-TW" alt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81275" y="1844675"/>
            <a:ext cx="6302375" cy="21544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54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charset="-120"/>
                <a:ea typeface="微軟正黑體" panose="020B0604030504040204" charset="-120"/>
              </a:rPr>
              <a:t>互聯中台整合規範</a:t>
            </a:r>
            <a:endParaRPr lang="en-US" altLang="zh-TW" sz="54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charset="-120"/>
              <a:ea typeface="微軟正黑體" panose="020B0604030504040204" charset="-120"/>
            </a:endParaRPr>
          </a:p>
          <a:p>
            <a:pPr algn="r">
              <a:defRPr/>
            </a:pPr>
            <a:r>
              <a:rPr lang="en-US" altLang="zh-TW" sz="4400" spc="-150" dirty="0" smtClean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	</a:t>
            </a:r>
            <a:r>
              <a:rPr lang="zh-TW" altLang="en-US" sz="3600" spc="-150" dirty="0" smtClean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第三方產品實作導引</a:t>
            </a:r>
            <a:endParaRPr lang="en-US" altLang="zh-TW" sz="3600" spc="-150" dirty="0" smtClean="0">
              <a:solidFill>
                <a:schemeClr val="bg1"/>
              </a:solidFill>
              <a:latin typeface="微軟正黑體" panose="020B0604030504040204" charset="-120"/>
              <a:ea typeface="微軟正黑體" panose="020B0604030504040204" charset="-120"/>
            </a:endParaRPr>
          </a:p>
          <a:p>
            <a:pPr algn="r">
              <a:defRPr/>
            </a:pPr>
            <a:r>
              <a:rPr lang="en-US" altLang="zh-TW" sz="3600" spc="-150" dirty="0" smtClean="0">
                <a:solidFill>
                  <a:schemeClr val="bg1"/>
                </a:solidFill>
                <a:latin typeface="微軟正黑體" panose="020B0604030504040204" charset="-120"/>
                <a:ea typeface="微軟正黑體" panose="020B0604030504040204" charset="-120"/>
              </a:rPr>
              <a:t>(WS + XML)</a:t>
            </a:r>
            <a:endParaRPr lang="zh-TW" altLang="en-US" sz="4400" spc="-150" dirty="0">
              <a:solidFill>
                <a:schemeClr val="bg1"/>
              </a:solidFill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互聯中台 </a:t>
            </a:r>
            <a:r>
              <a:rPr lang="en-US" altLang="zh-TW" dirty="0" smtClean="0"/>
              <a:t>- </a:t>
            </a:r>
            <a:r>
              <a:rPr lang="zh-TW" altLang="en-US" dirty="0" smtClean="0"/>
              <a:t>產品監控</a:t>
            </a:r>
            <a:endParaRPr lang="zh-TW" altLang="en-US" dirty="0" smtClean="0"/>
          </a:p>
        </p:txBody>
      </p:sp>
      <p:sp>
        <p:nvSpPr>
          <p:cNvPr id="7" name="矩形 6"/>
          <p:cNvSpPr/>
          <p:nvPr/>
        </p:nvSpPr>
        <p:spPr>
          <a:xfrm>
            <a:off x="314960" y="1416685"/>
            <a:ext cx="885825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000" dirty="0">
                <a:sym typeface="+mn-ea"/>
              </a:rPr>
              <a:t>開啟中台管理</a:t>
            </a:r>
            <a:r>
              <a:rPr lang="zh-TW" altLang="en-US" sz="2000" dirty="0" smtClean="0">
                <a:sym typeface="+mn-ea"/>
              </a:rPr>
              <a:t>系統 </a:t>
            </a:r>
            <a:r>
              <a:rPr lang="en-US" altLang="zh-TW" sz="2000" dirty="0" smtClean="0">
                <a:sym typeface="+mn-ea"/>
                <a:hlinkClick r:id="rId1"/>
              </a:rPr>
              <a:t>http://IP</a:t>
            </a:r>
            <a:r>
              <a:rPr lang="zh-TW" altLang="en-US" sz="2000" dirty="0" smtClean="0">
                <a:sym typeface="+mn-ea"/>
                <a:hlinkClick r:id="rId1"/>
              </a:rPr>
              <a:t>位置</a:t>
            </a:r>
            <a:r>
              <a:rPr lang="en-US" altLang="zh-TW" sz="2000" dirty="0" smtClean="0">
                <a:sym typeface="+mn-ea"/>
                <a:hlinkClick r:id="rId1"/>
              </a:rPr>
              <a:t>:9990/</a:t>
            </a:r>
            <a:r>
              <a:rPr lang="zh-TW" altLang="en-US" sz="2000" dirty="0" smtClean="0">
                <a:sym typeface="+mn-ea"/>
              </a:rPr>
              <a:t>，用</a:t>
            </a:r>
            <a:r>
              <a:rPr lang="en-US" altLang="zh-TW" sz="2000" dirty="0" smtClean="0">
                <a:sym typeface="+mn-ea"/>
              </a:rPr>
              <a:t>apuser / apuser</a:t>
            </a:r>
            <a:r>
              <a:rPr lang="zh-TW" altLang="en-US" sz="2000" dirty="0" smtClean="0">
                <a:sym typeface="+mn-ea"/>
              </a:rPr>
              <a:t>登入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>
                <a:sym typeface="+mn-ea"/>
              </a:rPr>
              <a:t>進入</a:t>
            </a:r>
            <a:r>
              <a:rPr lang="en-US" altLang="zh-TW" sz="2000" dirty="0" smtClean="0">
                <a:sym typeface="+mn-ea"/>
              </a:rPr>
              <a:t>【</a:t>
            </a:r>
            <a:r>
              <a:rPr lang="zh-TW" altLang="en-US" sz="2000" dirty="0" smtClean="0">
                <a:sym typeface="+mn-ea"/>
              </a:rPr>
              <a:t>產品監控</a:t>
            </a:r>
            <a:r>
              <a:rPr lang="en-US" altLang="zh-TW" sz="2000" dirty="0" smtClean="0">
                <a:sym typeface="+mn-ea"/>
              </a:rPr>
              <a:t>】</a:t>
            </a:r>
            <a:r>
              <a:rPr lang="zh-TW" altLang="en-US" sz="2000" dirty="0" smtClean="0">
                <a:sym typeface="+mn-ea"/>
              </a:rPr>
              <a:t>模組</a:t>
            </a:r>
            <a:endParaRPr lang="en-US" altLang="zh-TW" sz="2000" dirty="0" smtClean="0"/>
          </a:p>
          <a:p>
            <a:pPr>
              <a:buFont typeface="+mj-lt"/>
            </a:pPr>
            <a:r>
              <a:rPr lang="en-US" altLang="zh-TW" sz="2000" dirty="0" smtClean="0">
                <a:sym typeface="+mn-ea"/>
              </a:rPr>
              <a:t>3.  </a:t>
            </a:r>
            <a:r>
              <a:rPr lang="zh-TW" altLang="en-US" sz="2000" dirty="0" smtClean="0">
                <a:sym typeface="+mn-ea"/>
              </a:rPr>
              <a:t>選擇註冊產品</a:t>
            </a:r>
            <a:r>
              <a:rPr lang="en-US" altLang="zh-TW" sz="2000" dirty="0" smtClean="0">
                <a:sym typeface="+mn-ea"/>
              </a:rPr>
              <a:t>(</a:t>
            </a:r>
            <a:r>
              <a:rPr lang="zh-TW" altLang="en-US" sz="2000" dirty="0" smtClean="0">
                <a:sym typeface="+mn-ea"/>
              </a:rPr>
              <a:t>如下圖</a:t>
            </a:r>
            <a:r>
              <a:rPr lang="en-US" altLang="zh-TW" sz="2000" dirty="0" smtClean="0">
                <a:sym typeface="+mn-ea"/>
              </a:rPr>
              <a:t>SoftABC)</a:t>
            </a:r>
            <a:r>
              <a:rPr lang="zh-TW" altLang="en-US" sz="2000" dirty="0" smtClean="0">
                <a:sym typeface="+mn-ea"/>
              </a:rPr>
              <a:t>，按下</a:t>
            </a:r>
            <a:r>
              <a:rPr lang="zh-TW" altLang="en-US" sz="2000" b="1" dirty="0" smtClean="0">
                <a:sym typeface="+mn-ea"/>
              </a:rPr>
              <a:t>立即檢測</a:t>
            </a:r>
            <a:r>
              <a:rPr lang="zh-TW" altLang="en-US" sz="2000" dirty="0" smtClean="0">
                <a:sym typeface="+mn-ea"/>
              </a:rPr>
              <a:t>，    即代表產品接口存活</a:t>
            </a:r>
            <a:endParaRPr lang="zh-TW" altLang="en-US" sz="2000" dirty="0"/>
          </a:p>
          <a:p>
            <a:pPr algn="l">
              <a:buFont typeface="+mj-lt"/>
            </a:pPr>
            <a:endParaRPr lang="zh-TW" altLang="en-US" sz="2000" dirty="0" smtClean="0">
              <a:sym typeface="+mn-ea"/>
            </a:endParaRPr>
          </a:p>
          <a:p>
            <a:pPr algn="l">
              <a:buFont typeface="+mj-lt"/>
            </a:pPr>
            <a:endParaRPr lang="zh-TW" altLang="en-US" sz="2000" dirty="0" smtClean="0">
              <a:sym typeface="+mn-ea"/>
            </a:endParaRPr>
          </a:p>
          <a:p>
            <a:pPr marL="342900" indent="-342900" algn="l">
              <a:buFont typeface="+mj-lt"/>
              <a:buAutoNum type="arabicPeriod"/>
            </a:pPr>
            <a:endParaRPr lang="zh-TW" altLang="en-US" sz="2000" dirty="0" smtClean="0">
              <a:sym typeface="+mn-ea"/>
            </a:endParaRPr>
          </a:p>
        </p:txBody>
      </p:sp>
      <p:graphicFrame>
        <p:nvGraphicFramePr>
          <p:cNvPr id="4" name="物件 3"/>
          <p:cNvGraphicFramePr/>
          <p:nvPr/>
        </p:nvGraphicFramePr>
        <p:xfrm>
          <a:off x="5981065" y="2094865"/>
          <a:ext cx="250190" cy="26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180975" imgH="171450" progId="Paint.Picture">
                  <p:embed/>
                </p:oleObj>
              </mc:Choice>
              <mc:Fallback>
                <p:oleObj name="" r:id="rId2" imgW="180975" imgH="171450" progId="Paint.Picture">
                  <p:embed/>
                  <p:pic>
                    <p:nvPicPr>
                      <p:cNvPr id="0" name="圖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81065" y="2094865"/>
                        <a:ext cx="250190" cy="267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/>
          <p:nvPr/>
        </p:nvGraphicFramePr>
        <p:xfrm>
          <a:off x="314960" y="2514600"/>
          <a:ext cx="850328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4" imgW="8496300" imgH="4162425" progId="Paint.Picture">
                  <p:embed/>
                </p:oleObj>
              </mc:Choice>
              <mc:Fallback>
                <p:oleObj name="" r:id="rId4" imgW="8496300" imgH="4162425" progId="Paint.Picture">
                  <p:embed/>
                  <p:pic>
                    <p:nvPicPr>
                      <p:cNvPr id="0" name="圖片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960" y="2514600"/>
                        <a:ext cx="8503285" cy="416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整合服務開發</a:t>
            </a:r>
            <a:endParaRPr lang="en-US" altLang="zh-TW" dirty="0"/>
          </a:p>
        </p:txBody>
      </p:sp>
      <p:sp>
        <p:nvSpPr>
          <p:cNvPr id="4" name="內容版面配置區 1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n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1pPr>
            <a:lvl2pPr marL="783590" marR="0" indent="-32639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ü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2pPr>
            <a:lvl3pPr marL="1219200" marR="0" indent="-3048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p"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3pPr>
            <a:lvl4pPr marL="17373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Ø"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4pPr>
            <a:lvl5pPr marL="21945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5pPr>
            <a:lvl6pPr marL="26517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6pPr>
            <a:lvl7pPr marL="31089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7pPr>
            <a:lvl8pPr marL="35661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8pPr>
            <a:lvl9pPr marL="40233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9pPr>
          </a:lstStyle>
          <a:p>
            <a:endParaRPr lang="en-US" altLang="zh-TW" dirty="0" smtClean="0"/>
          </a:p>
        </p:txBody>
      </p:sp>
      <p:pic>
        <p:nvPicPr>
          <p:cNvPr id="7" name="Picture 2" descr="http://img.taopic.com/uploads/allimg/130530/235097-130530210K474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6"/>
          <a:stretch>
            <a:fillRect/>
          </a:stretch>
        </p:blipFill>
        <p:spPr bwMode="auto">
          <a:xfrm>
            <a:off x="6155374" y="3172690"/>
            <a:ext cx="2988626" cy="36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雲朵形圖說文字 7"/>
          <p:cNvSpPr/>
          <p:nvPr/>
        </p:nvSpPr>
        <p:spPr>
          <a:xfrm>
            <a:off x="1789043" y="1873492"/>
            <a:ext cx="7354957" cy="1827190"/>
          </a:xfrm>
          <a:prstGeom prst="cloudCallout">
            <a:avLst>
              <a:gd name="adj1" fmla="val 21326"/>
              <a:gd name="adj2" fmla="val 69476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zh-TW" altLang="en-US" sz="2400" dirty="0" smtClean="0">
                <a:latin typeface="微軟正黑體" panose="020B0604030504040204" charset="-120"/>
                <a:ea typeface="微軟正黑體" panose="020B0604030504040204" charset="-120"/>
              </a:rPr>
              <a:t>今天</a:t>
            </a:r>
            <a:r>
              <a:rPr lang="en-US" altLang="zh-TW" sz="2400" dirty="0" smtClean="0">
                <a:latin typeface="微軟正黑體" panose="020B0604030504040204" charset="-120"/>
                <a:ea typeface="微軟正黑體" panose="020B0604030504040204" charset="-120"/>
              </a:rPr>
              <a:t>SoftABC</a:t>
            </a:r>
            <a:r>
              <a:rPr lang="zh-TW" altLang="en-US" sz="2400" dirty="0" smtClean="0">
                <a:latin typeface="微軟正黑體" panose="020B0604030504040204" charset="-120"/>
                <a:ea typeface="微軟正黑體" panose="020B0604030504040204" charset="-120"/>
              </a:rPr>
              <a:t>是服務請求方？</a:t>
            </a:r>
            <a:endParaRPr lang="en-US" altLang="zh-TW" sz="2400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kumimoji="0" lang="zh-TW" alt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sym typeface="Calibri" panose="020F0502020204030204"/>
              </a:rPr>
              <a:t>還是服務提供方呢？</a:t>
            </a:r>
            <a:endParaRPr kumimoji="0" lang="en-US" altLang="zh-TW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charset="-120"/>
              <a:ea typeface="微軟正黑體" panose="020B0604030504040204" charset="-120"/>
              <a:sym typeface="Calibri" panose="020F0502020204030204"/>
            </a:endParaRPr>
          </a:p>
          <a:p>
            <a:r>
              <a:rPr lang="zh-TW" altLang="en-US" sz="2400" dirty="0" smtClean="0">
                <a:latin typeface="微軟正黑體" panose="020B0604030504040204" charset="-120"/>
                <a:ea typeface="微軟正黑體" panose="020B0604030504040204" charset="-120"/>
              </a:rPr>
              <a:t>或兩者都是！</a:t>
            </a:r>
            <a:endParaRPr kumimoji="0" lang="zh-TW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charset="-120"/>
              <a:ea typeface="微軟正黑體" panose="020B0604030504040204" charset="-120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416" y="4280892"/>
            <a:ext cx="8123583" cy="25497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開發內容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SoftABC</a:t>
            </a:r>
            <a:r>
              <a:rPr lang="zh-TW" altLang="en-US" dirty="0" smtClean="0"/>
              <a:t>為服務請求方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Jerry</a:t>
            </a:r>
            <a:r>
              <a:rPr lang="zh-TW" altLang="en-US" dirty="0" smtClean="0">
                <a:solidFill>
                  <a:schemeClr val="tx1"/>
                </a:solidFill>
              </a:rPr>
              <a:t>要透過中台，在</a:t>
            </a:r>
            <a:r>
              <a:rPr lang="en-US" altLang="zh-TW" dirty="0">
                <a:solidFill>
                  <a:schemeClr val="tx1"/>
                </a:solidFill>
              </a:rPr>
              <a:t>ERP</a:t>
            </a:r>
            <a:r>
              <a:rPr lang="zh-TW" altLang="en-US" dirty="0" smtClean="0">
                <a:solidFill>
                  <a:schemeClr val="tx1"/>
                </a:solidFill>
              </a:rPr>
              <a:t>建立工單完工入庫單資料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dirty="0" smtClean="0">
                <a:solidFill>
                  <a:schemeClr val="tx1"/>
                </a:solidFill>
              </a:rPr>
              <a:t>取得「生產標準訊息」文件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65" y="3802071"/>
            <a:ext cx="7982735" cy="4788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矩形圖說文字 6"/>
          <p:cNvSpPr/>
          <p:nvPr/>
        </p:nvSpPr>
        <p:spPr>
          <a:xfrm>
            <a:off x="0" y="3322614"/>
            <a:ext cx="2954655" cy="369332"/>
          </a:xfrm>
          <a:prstGeom prst="wedgeRectCallout">
            <a:avLst>
              <a:gd name="adj1" fmla="val -7377"/>
              <a:gd name="adj2" fmla="val 1270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charset="-120"/>
                <a:ea typeface="微軟正黑體" panose="020B0604030504040204" charset="-120"/>
              </a:rPr>
              <a:t>找到要使用的建立工單服務</a:t>
            </a:r>
            <a:endParaRPr lang="zh-TW" altLang="en-US" dirty="0"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0" y="6320389"/>
            <a:ext cx="4363695" cy="369332"/>
          </a:xfrm>
          <a:prstGeom prst="wedgeRectCallout">
            <a:avLst>
              <a:gd name="adj1" fmla="val 34335"/>
              <a:gd name="adj2" fmla="val -1348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依照發送方範例，組成</a:t>
            </a:r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XML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標準訊息格式</a:t>
            </a:r>
            <a:endParaRPr lang="zh-TW" altLang="en-US" dirty="0"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285720" y="942787"/>
            <a:ext cx="657744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200" dirty="0" smtClean="0"/>
              <a:t>&lt;request type="sync" key</a:t>
            </a:r>
            <a:r>
              <a:rPr lang="en-US" altLang="zh-TW" sz="1200" dirty="0"/>
              <a:t>="abed78b31dbfd0a2d7454203b923661e"&gt;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&lt;host prod=“</a:t>
            </a:r>
            <a:r>
              <a:rPr lang="en-US" altLang="zh-TW" sz="1200" dirty="0" smtClean="0">
                <a:solidFill>
                  <a:srgbClr val="FF0000"/>
                </a:solidFill>
              </a:rPr>
              <a:t>SoftABC</a:t>
            </a:r>
            <a:r>
              <a:rPr lang="en-US" altLang="zh-TW" sz="1200" dirty="0" smtClean="0"/>
              <a:t>" ver="</a:t>
            </a:r>
            <a:r>
              <a:rPr lang="en-US" altLang="zh-TW" sz="1200" dirty="0">
                <a:solidFill>
                  <a:srgbClr val="FF0000"/>
                </a:solidFill>
              </a:rPr>
              <a:t>1.0"</a:t>
            </a:r>
            <a:r>
              <a:rPr lang="en-US" altLang="zh-TW" sz="1200" dirty="0" smtClean="0"/>
              <a:t> ip="</a:t>
            </a:r>
            <a:r>
              <a:rPr lang="en-US" altLang="zh-TW" sz="1200" dirty="0">
                <a:solidFill>
                  <a:srgbClr val="FF0000"/>
                </a:solidFill>
              </a:rPr>
              <a:t>10.20.86.123</a:t>
            </a:r>
            <a:r>
              <a:rPr lang="en-US" altLang="zh-TW" sz="1200" dirty="0" smtClean="0"/>
              <a:t>" id="" timestamp="20160414190605947" acct="" /&gt;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&lt;service prod=“</a:t>
            </a:r>
            <a:r>
              <a:rPr lang="en-US" altLang="zh-TW" sz="1200" dirty="0" smtClean="0">
                <a:solidFill>
                  <a:srgbClr val="FF0000"/>
                </a:solidFill>
              </a:rPr>
              <a:t>T100</a:t>
            </a:r>
            <a:r>
              <a:rPr lang="en-US" altLang="zh-TW" sz="1200" dirty="0" smtClean="0"/>
              <a:t>" name</a:t>
            </a:r>
            <a:r>
              <a:rPr lang="en-US" altLang="zh-TW" sz="1200" dirty="0"/>
              <a:t>=" </a:t>
            </a:r>
            <a:r>
              <a:rPr lang="en-US" altLang="zh-TW" sz="1200" dirty="0" err="1">
                <a:solidFill>
                  <a:srgbClr val="FF0000"/>
                </a:solidFill>
              </a:rPr>
              <a:t>stockin_data.create</a:t>
            </a:r>
            <a:r>
              <a:rPr lang="en-US" altLang="zh-TW" sz="1200" dirty="0">
                <a:solidFill>
                  <a:srgbClr val="FF0000"/>
                </a:solidFill>
              </a:rPr>
              <a:t> </a:t>
            </a:r>
            <a:r>
              <a:rPr lang="en-US" altLang="zh-TW" sz="1200" dirty="0"/>
              <a:t>" </a:t>
            </a:r>
            <a:r>
              <a:rPr lang="en-US" altLang="zh-TW" sz="1200" dirty="0" err="1" smtClean="0"/>
              <a:t>srvver</a:t>
            </a:r>
            <a:r>
              <a:rPr lang="en-US" altLang="zh-TW" sz="1200" dirty="0" smtClean="0"/>
              <a:t>="1.0"/&gt;</a:t>
            </a:r>
            <a:endParaRPr lang="en-US" altLang="zh-TW" sz="1200" dirty="0" smtClean="0"/>
          </a:p>
          <a:p>
            <a:r>
              <a:rPr lang="en-US" altLang="zh-TW" sz="1200" dirty="0" smtClean="0"/>
              <a:t>     &lt;payload&gt;</a:t>
            </a:r>
            <a:endParaRPr lang="en-US" altLang="zh-TW" sz="1200" dirty="0" smtClean="0"/>
          </a:p>
          <a:p>
            <a:r>
              <a:rPr lang="en-US" altLang="zh-TW" sz="1200" dirty="0" smtClean="0"/>
              <a:t>	</a:t>
            </a:r>
            <a:r>
              <a:rPr lang="en-US" altLang="zh-TW" sz="1200" dirty="0" smtClean="0">
                <a:solidFill>
                  <a:srgbClr val="FF0000"/>
                </a:solidFill>
              </a:rPr>
              <a:t>&lt;!-- </a:t>
            </a:r>
            <a:r>
              <a:rPr lang="zh-TW" altLang="en-US" sz="1200" dirty="0" smtClean="0">
                <a:solidFill>
                  <a:srgbClr val="FF0000"/>
                </a:solidFill>
              </a:rPr>
              <a:t>符合標準訊息格式的應用資料 </a:t>
            </a:r>
            <a:r>
              <a:rPr lang="en-US" altLang="zh-TW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--&gt;</a:t>
            </a:r>
            <a:endParaRPr lang="en-US" altLang="zh-TW" sz="1200" dirty="0" smtClean="0">
              <a:solidFill>
                <a:srgbClr val="FF0000"/>
              </a:solidFill>
            </a:endParaRPr>
          </a:p>
          <a:p>
            <a:r>
              <a:rPr lang="en-US" altLang="zh-TW" sz="1200" dirty="0" smtClean="0"/>
              <a:t>    &lt;/payload&gt;</a:t>
            </a:r>
            <a:endParaRPr lang="en-US" altLang="zh-TW" sz="1200" dirty="0" smtClean="0"/>
          </a:p>
          <a:p>
            <a:r>
              <a:rPr lang="en-US" altLang="zh-TW" sz="1200" dirty="0" smtClean="0"/>
              <a:t>&lt;/request&gt;</a:t>
            </a:r>
            <a:endParaRPr lang="zh-TW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285720" y="573455"/>
            <a:ext cx="226857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b="1" u="sng" dirty="0"/>
              <a:t>SoftABC </a:t>
            </a:r>
            <a:r>
              <a:rPr lang="zh-TW" altLang="en-US" b="1" u="sng" dirty="0" smtClean="0"/>
              <a:t>→ 互聯中台</a:t>
            </a:r>
            <a:endParaRPr lang="zh-TW" altLang="en-US" b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081711" y="5260973"/>
            <a:ext cx="289213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200" dirty="0" smtClean="0"/>
              <a:t>&lt;response&gt;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</a:t>
            </a:r>
            <a:r>
              <a:rPr lang="en-US" altLang="zh-TW" sz="1200" dirty="0" err="1"/>
              <a:t>reqid</a:t>
            </a:r>
            <a:r>
              <a:rPr lang="en-US" altLang="zh-TW" sz="1200" dirty="0"/>
              <a:t>&gt;3175562140567422664467&lt;/</a:t>
            </a:r>
            <a:r>
              <a:rPr lang="en-US" altLang="zh-TW" sz="1200" dirty="0" err="1"/>
              <a:t>reqid</a:t>
            </a:r>
            <a:r>
              <a:rPr lang="en-US" altLang="zh-TW" sz="1200" dirty="0"/>
              <a:t>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</a:t>
            </a:r>
            <a:r>
              <a:rPr lang="en-US" altLang="zh-TW" sz="1200" dirty="0" err="1" smtClean="0"/>
              <a:t>srvver</a:t>
            </a:r>
            <a:r>
              <a:rPr lang="en-US" altLang="zh-TW" sz="1200" dirty="0" smtClean="0"/>
              <a:t>&gt;1.0&lt;/</a:t>
            </a:r>
            <a:r>
              <a:rPr lang="en-US" altLang="zh-TW" sz="1200" dirty="0" err="1" smtClean="0"/>
              <a:t>srvver</a:t>
            </a:r>
            <a:r>
              <a:rPr lang="en-US" altLang="zh-TW" sz="1200" dirty="0" smtClean="0"/>
              <a:t>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</a:t>
            </a:r>
            <a:r>
              <a:rPr lang="en-US" altLang="zh-TW" sz="1200" dirty="0" err="1" smtClean="0"/>
              <a:t>srvcode</a:t>
            </a:r>
            <a:r>
              <a:rPr lang="en-US" altLang="zh-TW" sz="1200" dirty="0" smtClean="0"/>
              <a:t>&gt;000&lt;/</a:t>
            </a:r>
            <a:r>
              <a:rPr lang="en-US" altLang="zh-TW" sz="1200" dirty="0" err="1" smtClean="0"/>
              <a:t>srvcode</a:t>
            </a:r>
            <a:r>
              <a:rPr lang="en-US" altLang="zh-TW" sz="1200" dirty="0" smtClean="0"/>
              <a:t>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&lt;payload&gt;</a:t>
            </a:r>
            <a:endParaRPr lang="en-US" altLang="zh-TW" sz="1200" dirty="0" smtClean="0"/>
          </a:p>
          <a:p>
            <a:r>
              <a:rPr lang="en-US" altLang="zh-TW" sz="1200" dirty="0" smtClean="0"/>
              <a:t>          </a:t>
            </a:r>
            <a:r>
              <a:rPr lang="en-US" altLang="zh-TW" sz="1200" dirty="0" smtClean="0">
                <a:solidFill>
                  <a:srgbClr val="FF0000"/>
                </a:solidFill>
              </a:rPr>
              <a:t>&lt;!– </a:t>
            </a:r>
            <a:r>
              <a:rPr lang="zh-TW" altLang="en-US" sz="1200" dirty="0" smtClean="0">
                <a:solidFill>
                  <a:srgbClr val="FF0000"/>
                </a:solidFill>
              </a:rPr>
              <a:t>服務執行結果 </a:t>
            </a:r>
            <a:r>
              <a:rPr lang="en-US" altLang="zh-TW" sz="1200" dirty="0">
                <a:solidFill>
                  <a:srgbClr val="FF0000"/>
                </a:solidFill>
                <a:sym typeface="Wingdings" panose="05000000000000000000" pitchFamily="2" charset="2"/>
              </a:rPr>
              <a:t>--&gt;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en-US" altLang="zh-TW" sz="1200" dirty="0" smtClean="0"/>
              <a:t>    &lt;/payload&gt;</a:t>
            </a:r>
            <a:endParaRPr lang="en-US" altLang="zh-TW" sz="1200" dirty="0" smtClean="0"/>
          </a:p>
          <a:p>
            <a:r>
              <a:rPr lang="en-US" altLang="zh-TW" sz="1200" dirty="0" smtClean="0"/>
              <a:t>&lt;/response&gt;</a:t>
            </a:r>
            <a:endParaRPr lang="zh-TW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2099021" y="4839826"/>
            <a:ext cx="226857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b="1" u="sng" dirty="0"/>
              <a:t>SoftABC</a:t>
            </a:r>
            <a:r>
              <a:rPr lang="zh-TW" altLang="en-US" b="1" u="sng" dirty="0" smtClean="0"/>
              <a:t> ← 互</a:t>
            </a:r>
            <a:r>
              <a:rPr lang="zh-TW" altLang="en-US" b="1" u="sng" dirty="0"/>
              <a:t>聯中</a:t>
            </a:r>
            <a:r>
              <a:rPr lang="zh-TW" altLang="en-US" b="1" u="sng" dirty="0" smtClean="0"/>
              <a:t>台</a:t>
            </a:r>
            <a:endParaRPr lang="zh-TW" altLang="en-US" b="1" u="sng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96169" y="2786058"/>
            <a:ext cx="69516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向上箭號 15"/>
          <p:cNvSpPr/>
          <p:nvPr/>
        </p:nvSpPr>
        <p:spPr>
          <a:xfrm>
            <a:off x="3027714" y="2379597"/>
            <a:ext cx="500066" cy="10136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上箭號 16"/>
          <p:cNvSpPr/>
          <p:nvPr/>
        </p:nvSpPr>
        <p:spPr>
          <a:xfrm rot="10800000">
            <a:off x="3027715" y="4244466"/>
            <a:ext cx="500066" cy="57932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834887" y="2776107"/>
            <a:ext cx="1704976" cy="1867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圖說文字 18"/>
          <p:cNvSpPr/>
          <p:nvPr/>
        </p:nvSpPr>
        <p:spPr>
          <a:xfrm>
            <a:off x="5192277" y="135148"/>
            <a:ext cx="3951723" cy="646331"/>
          </a:xfrm>
          <a:prstGeom prst="wedgeRectCallout">
            <a:avLst>
              <a:gd name="adj1" fmla="val -40466"/>
              <a:gd name="adj2" fmla="val 917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Jerry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首先要組出標準訊息的</a:t>
            </a:r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XML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後，</a:t>
            </a:r>
            <a:endParaRPr lang="en-US" altLang="zh-TW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呼叫中台接口</a:t>
            </a:r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invokeSrv</a:t>
            </a:r>
            <a:endParaRPr lang="zh-TW" altLang="en-US" dirty="0"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20" name="矩形圖說文字 19"/>
          <p:cNvSpPr/>
          <p:nvPr/>
        </p:nvSpPr>
        <p:spPr>
          <a:xfrm>
            <a:off x="5577472" y="5209158"/>
            <a:ext cx="3416320" cy="923330"/>
          </a:xfrm>
          <a:prstGeom prst="wedgeRectCallout">
            <a:avLst>
              <a:gd name="adj1" fmla="val -85143"/>
              <a:gd name="adj2" fmla="val 6611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收到中台回傳的服務執行結果，</a:t>
            </a:r>
            <a:endParaRPr lang="en-US" altLang="zh-TW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Jerry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解析訊息內容，</a:t>
            </a:r>
            <a:endParaRPr lang="en-US" altLang="zh-TW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就完成請求建立工單的整合</a:t>
            </a:r>
            <a:endParaRPr lang="zh-TW" altLang="en-US" dirty="0"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21" name="矩形圖說文字 20"/>
          <p:cNvSpPr/>
          <p:nvPr/>
        </p:nvSpPr>
        <p:spPr>
          <a:xfrm>
            <a:off x="4227444" y="1610323"/>
            <a:ext cx="4832764" cy="646331"/>
          </a:xfrm>
          <a:prstGeom prst="wedgeRectCallout">
            <a:avLst>
              <a:gd name="adj1" fmla="val -57404"/>
              <a:gd name="adj2" fmla="val -1158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key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為整合驗證碼，將</a:t>
            </a:r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&lt;host&gt;&lt;service&gt;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內容透過</a:t>
            </a:r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MD5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動態產生</a:t>
            </a:r>
            <a:endParaRPr lang="zh-TW" altLang="en-US" dirty="0"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27444" y="2512445"/>
            <a:ext cx="4832764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900" dirty="0">
                <a:latin typeface="微軟正黑體" panose="020B0604030504040204" charset="-120"/>
                <a:ea typeface="微軟正黑體" panose="020B0604030504040204" charset="-120"/>
              </a:rPr>
              <a:t>&lt;host prod=“SoftABC" ver="1.0" ip="10.20.86.123" id="" timestamp="20160414190605947" acct="" /&gt;</a:t>
            </a:r>
            <a:endParaRPr lang="en-US" altLang="zh-TW" sz="900" dirty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en-US" altLang="zh-TW" sz="900" dirty="0">
                <a:latin typeface="微軟正黑體" panose="020B0604030504040204" charset="-120"/>
                <a:ea typeface="微軟正黑體" panose="020B0604030504040204" charset="-120"/>
              </a:rPr>
              <a:t>    &lt;service prod=“T100" name=" </a:t>
            </a:r>
            <a:r>
              <a:rPr lang="en-US" altLang="zh-TW" sz="900" dirty="0" err="1">
                <a:latin typeface="微軟正黑體" panose="020B0604030504040204" charset="-120"/>
                <a:ea typeface="微軟正黑體" panose="020B0604030504040204" charset="-120"/>
              </a:rPr>
              <a:t>stockin_data.create</a:t>
            </a:r>
            <a:r>
              <a:rPr lang="en-US" altLang="zh-TW" sz="900" dirty="0">
                <a:latin typeface="微軟正黑體" panose="020B0604030504040204" charset="-120"/>
                <a:ea typeface="微軟正黑體" panose="020B0604030504040204" charset="-120"/>
              </a:rPr>
              <a:t> " </a:t>
            </a:r>
            <a:r>
              <a:rPr lang="en-US" altLang="zh-TW" sz="900" dirty="0" err="1">
                <a:latin typeface="微軟正黑體" panose="020B0604030504040204" charset="-120"/>
                <a:ea typeface="微軟正黑體" panose="020B0604030504040204" charset="-120"/>
              </a:rPr>
              <a:t>srvver</a:t>
            </a:r>
            <a:r>
              <a:rPr lang="en-US" altLang="zh-TW" sz="900" dirty="0">
                <a:latin typeface="微軟正黑體" panose="020B0604030504040204" charset="-120"/>
                <a:ea typeface="微軟正黑體" panose="020B0604030504040204" charset="-120"/>
              </a:rPr>
              <a:t>="1.0"/&gt;</a:t>
            </a:r>
            <a:endParaRPr lang="zh-TW" altLang="en-US" sz="900" dirty="0"/>
          </a:p>
        </p:txBody>
      </p:sp>
      <p:sp>
        <p:nvSpPr>
          <p:cNvPr id="3" name="向下箭號 2"/>
          <p:cNvSpPr/>
          <p:nvPr/>
        </p:nvSpPr>
        <p:spPr>
          <a:xfrm>
            <a:off x="5577472" y="3096375"/>
            <a:ext cx="1908313" cy="53167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sz="2000" dirty="0"/>
              <a:t>MD5</a:t>
            </a:r>
            <a:endParaRPr lang="zh-TW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4227444" y="3736635"/>
            <a:ext cx="4832764" cy="230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900" dirty="0" smtClean="0">
                <a:latin typeface="微軟正黑體" panose="020B0604030504040204" charset="-120"/>
                <a:ea typeface="微軟正黑體" panose="020B0604030504040204" charset="-120"/>
              </a:rPr>
              <a:t>abed78b31dbfd0a2d7454203b923661e</a:t>
            </a:r>
            <a:r>
              <a:rPr lang="zh-TW" altLang="en-US" sz="900" dirty="0" smtClean="0">
                <a:latin typeface="微軟正黑體" panose="020B0604030504040204" charset="-120"/>
                <a:ea typeface="微軟正黑體" panose="020B0604030504040204" charset="-120"/>
              </a:rPr>
              <a:t>，回寫</a:t>
            </a:r>
            <a:r>
              <a:rPr lang="en-US" altLang="zh-TW" sz="900" dirty="0" smtClean="0">
                <a:latin typeface="微軟正黑體" panose="020B0604030504040204" charset="-120"/>
                <a:ea typeface="微軟正黑體" panose="020B0604030504040204" charset="-120"/>
              </a:rPr>
              <a:t>key</a:t>
            </a:r>
            <a:r>
              <a:rPr lang="zh-TW" altLang="en-US" sz="900" dirty="0" smtClean="0">
                <a:latin typeface="微軟正黑體" panose="020B0604030504040204" charset="-120"/>
                <a:ea typeface="微軟正黑體" panose="020B0604030504040204" charset="-120"/>
              </a:rPr>
              <a:t>內容值</a:t>
            </a:r>
            <a:endParaRPr lang="en-US" altLang="zh-TW" sz="900" dirty="0" smtClean="0"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開發內容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SoftABC</a:t>
            </a:r>
            <a:r>
              <a:rPr lang="zh-TW" altLang="en-US" dirty="0"/>
              <a:t>為</a:t>
            </a:r>
            <a:r>
              <a:rPr lang="zh-TW" altLang="en-US" dirty="0" smtClean="0"/>
              <a:t>服務</a:t>
            </a:r>
            <a:r>
              <a:rPr lang="zh-TW" altLang="en-US" dirty="0"/>
              <a:t>提供</a:t>
            </a:r>
            <a:r>
              <a:rPr lang="zh-TW" altLang="en-US" dirty="0" smtClean="0"/>
              <a:t>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SoftABC</a:t>
            </a:r>
            <a:r>
              <a:rPr lang="zh-TW" altLang="en-US" dirty="0">
                <a:solidFill>
                  <a:schemeClr val="tx1"/>
                </a:solidFill>
              </a:rPr>
              <a:t>要提供工單發料</a:t>
            </a:r>
            <a:r>
              <a:rPr lang="zh-TW" altLang="en-US" dirty="0" smtClean="0">
                <a:solidFill>
                  <a:schemeClr val="tx1"/>
                </a:solidFill>
              </a:rPr>
              <a:t>新增的服務給</a:t>
            </a:r>
            <a:r>
              <a:rPr lang="en-US" altLang="zh-TW" dirty="0" smtClean="0">
                <a:solidFill>
                  <a:schemeClr val="tx1"/>
                </a:solidFill>
              </a:rPr>
              <a:t>ERP</a:t>
            </a:r>
            <a:r>
              <a:rPr lang="zh-TW" altLang="en-US" dirty="0" smtClean="0">
                <a:solidFill>
                  <a:schemeClr val="tx1"/>
                </a:solidFill>
              </a:rPr>
              <a:t>呼叫。讓</a:t>
            </a:r>
            <a:r>
              <a:rPr lang="en-US" altLang="zh-TW" dirty="0" smtClean="0">
                <a:solidFill>
                  <a:schemeClr val="tx1"/>
                </a:solidFill>
              </a:rPr>
              <a:t>ERP</a:t>
            </a:r>
            <a:r>
              <a:rPr lang="zh-TW" altLang="en-US" dirty="0" smtClean="0">
                <a:solidFill>
                  <a:schemeClr val="tx1"/>
                </a:solidFill>
              </a:rPr>
              <a:t>在發</a:t>
            </a:r>
            <a:r>
              <a:rPr lang="zh-TW" altLang="en-US" dirty="0">
                <a:solidFill>
                  <a:schemeClr val="tx1"/>
                </a:solidFill>
              </a:rPr>
              <a:t>料過帳後，</a:t>
            </a:r>
            <a:r>
              <a:rPr lang="en-US" altLang="zh-TW" dirty="0">
                <a:solidFill>
                  <a:schemeClr val="tx1"/>
                </a:solidFill>
              </a:rPr>
              <a:t>MES/WIP</a:t>
            </a:r>
            <a:r>
              <a:rPr lang="zh-TW" altLang="en-US" dirty="0">
                <a:solidFill>
                  <a:schemeClr val="tx1"/>
                </a:solidFill>
              </a:rPr>
              <a:t>新增發料</a:t>
            </a:r>
            <a:endParaRPr lang="en-US" altLang="zh-TW" dirty="0">
              <a:solidFill>
                <a:schemeClr val="tx1"/>
              </a:solidFill>
            </a:endParaRPr>
          </a:p>
          <a:p>
            <a:pPr lvl="1"/>
            <a:r>
              <a:rPr lang="zh-TW" altLang="en-US" dirty="0">
                <a:solidFill>
                  <a:schemeClr val="tx1"/>
                </a:solidFill>
              </a:rPr>
              <a:t>取得「生產標準訊息」文件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950" y="3837610"/>
            <a:ext cx="8389050" cy="4819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197" y="4358505"/>
            <a:ext cx="3988480" cy="2462342"/>
          </a:xfrm>
          <a:prstGeom prst="rect">
            <a:avLst/>
          </a:prstGeom>
        </p:spPr>
      </p:pic>
      <p:sp>
        <p:nvSpPr>
          <p:cNvPr id="8" name="矩形圖說文字 7"/>
          <p:cNvSpPr/>
          <p:nvPr/>
        </p:nvSpPr>
        <p:spPr>
          <a:xfrm>
            <a:off x="47288" y="4572440"/>
            <a:ext cx="2031325" cy="646331"/>
          </a:xfrm>
          <a:prstGeom prst="wedgeRectCallout">
            <a:avLst>
              <a:gd name="adj1" fmla="val 39310"/>
              <a:gd name="adj2" fmla="val -974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charset="-120"/>
                <a:ea typeface="微軟正黑體" panose="020B0604030504040204" charset="-120"/>
              </a:rPr>
              <a:t>找到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要提</a:t>
            </a:r>
            <a:r>
              <a:rPr lang="zh-TW" altLang="en-US" dirty="0">
                <a:latin typeface="微軟正黑體" panose="020B0604030504040204" charset="-120"/>
                <a:ea typeface="微軟正黑體" panose="020B0604030504040204" charset="-120"/>
              </a:rPr>
              <a:t>供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的</a:t>
            </a:r>
            <a:endParaRPr lang="en-US" altLang="zh-TW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工</a:t>
            </a:r>
            <a:r>
              <a:rPr lang="zh-TW" altLang="en-US" dirty="0">
                <a:solidFill>
                  <a:schemeClr val="tx1"/>
                </a:solidFill>
              </a:rPr>
              <a:t>單發料新增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服務</a:t>
            </a:r>
            <a:endParaRPr lang="zh-TW" altLang="en-US" dirty="0"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60589" y="5480665"/>
            <a:ext cx="4363695" cy="646331"/>
          </a:xfrm>
          <a:prstGeom prst="wedgeRectCallout">
            <a:avLst>
              <a:gd name="adj1" fmla="val 55299"/>
              <a:gd name="adj2" fmla="val 86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依照範例，解析發送方資料，執行服務</a:t>
            </a:r>
            <a:endParaRPr lang="en-US" altLang="zh-TW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再根據執行結果，組成標準格式</a:t>
            </a:r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XML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回應</a:t>
            </a:r>
            <a:endParaRPr lang="zh-TW" altLang="en-US" dirty="0"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41941" y="2786058"/>
            <a:ext cx="69516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285720" y="942787"/>
            <a:ext cx="649889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200" dirty="0" smtClean="0"/>
              <a:t>&lt;request </a:t>
            </a:r>
            <a:r>
              <a:rPr lang="en-US" altLang="zh-TW" sz="1200" dirty="0"/>
              <a:t>id</a:t>
            </a:r>
            <a:r>
              <a:rPr lang="en-US" altLang="zh-TW" sz="1200" dirty="0" smtClean="0"/>
              <a:t>="1c88ab73-d1ae-4151-a8d2-d9714cbd8ee1"&gt;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&lt;host prod="T100" ver="1.0" </a:t>
            </a:r>
            <a:r>
              <a:rPr lang="en-US" altLang="zh-TW" sz="1200" dirty="0" err="1" smtClean="0"/>
              <a:t>ip</a:t>
            </a:r>
            <a:r>
              <a:rPr lang="en-US" altLang="zh-TW" sz="1200" dirty="0" smtClean="0"/>
              <a:t>="10.40.40.18" id="t10tst" timestamp="20160414190605947" acct="" /&gt;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&lt;service prod=“SoftABC" name</a:t>
            </a:r>
            <a:r>
              <a:rPr lang="en-US" altLang="zh-TW" sz="1200" dirty="0"/>
              <a:t>="</a:t>
            </a:r>
            <a:r>
              <a:rPr lang="en-US" altLang="zh-TW" sz="1200" dirty="0" err="1"/>
              <a:t>issue_wo_item.create</a:t>
            </a:r>
            <a:r>
              <a:rPr lang="en-US" altLang="zh-TW" sz="1200" dirty="0"/>
              <a:t>" </a:t>
            </a:r>
            <a:r>
              <a:rPr lang="en-US" altLang="zh-TW" sz="1200" dirty="0" err="1" smtClean="0"/>
              <a:t>srvver</a:t>
            </a:r>
            <a:r>
              <a:rPr lang="en-US" altLang="zh-TW" sz="1200" dirty="0" smtClean="0"/>
              <a:t>="1.0"/&gt;</a:t>
            </a:r>
            <a:endParaRPr lang="en-US" altLang="zh-TW" sz="1200" dirty="0" smtClean="0"/>
          </a:p>
          <a:p>
            <a:r>
              <a:rPr lang="en-US" altLang="zh-TW" sz="1200" dirty="0" smtClean="0"/>
              <a:t>     &lt;payload&gt;</a:t>
            </a:r>
            <a:endParaRPr lang="en-US" altLang="zh-TW" sz="1200" dirty="0" smtClean="0"/>
          </a:p>
          <a:p>
            <a:r>
              <a:rPr lang="en-US" altLang="zh-TW" sz="1200" dirty="0"/>
              <a:t>	</a:t>
            </a:r>
            <a:r>
              <a:rPr lang="en-US" altLang="zh-TW" sz="1200" dirty="0">
                <a:solidFill>
                  <a:srgbClr val="FF0000"/>
                </a:solidFill>
              </a:rPr>
              <a:t>&lt;!-- </a:t>
            </a:r>
            <a:r>
              <a:rPr lang="zh-TW" altLang="en-US" sz="1200" dirty="0">
                <a:solidFill>
                  <a:srgbClr val="FF0000"/>
                </a:solidFill>
              </a:rPr>
              <a:t>符合標準訊息格式的應用資料 </a:t>
            </a:r>
            <a:r>
              <a:rPr lang="en-US" altLang="zh-TW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--&gt;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&lt;/payload&gt;</a:t>
            </a:r>
            <a:endParaRPr lang="en-US" altLang="zh-TW" sz="1200" dirty="0" smtClean="0"/>
          </a:p>
          <a:p>
            <a:r>
              <a:rPr lang="en-US" altLang="zh-TW" sz="1200" dirty="0" smtClean="0"/>
              <a:t>&lt;/request&gt;</a:t>
            </a:r>
            <a:endParaRPr lang="zh-TW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285720" y="573455"/>
            <a:ext cx="222528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u="sng" dirty="0"/>
              <a:t>互聯中</a:t>
            </a:r>
            <a:r>
              <a:rPr lang="zh-TW" altLang="en-US" b="1" u="sng" dirty="0" smtClean="0"/>
              <a:t>台 → 服務端</a:t>
            </a:r>
            <a:endParaRPr lang="zh-TW" altLang="en-US" b="1" u="sng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20921" y="4365010"/>
            <a:ext cx="3578224" cy="2492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200" dirty="0" smtClean="0"/>
              <a:t>&lt;response&gt;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</a:t>
            </a:r>
            <a:r>
              <a:rPr lang="en-US" altLang="zh-TW" sz="1200" dirty="0" err="1" smtClean="0"/>
              <a:t>srvver</a:t>
            </a:r>
            <a:r>
              <a:rPr lang="en-US" altLang="zh-TW" sz="1200" dirty="0" smtClean="0"/>
              <a:t>&gt;1.0&lt;/</a:t>
            </a:r>
            <a:r>
              <a:rPr lang="en-US" altLang="zh-TW" sz="1200" dirty="0" err="1" smtClean="0"/>
              <a:t>srvver</a:t>
            </a:r>
            <a:r>
              <a:rPr lang="en-US" altLang="zh-TW" sz="1200" dirty="0" smtClean="0"/>
              <a:t>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</a:t>
            </a:r>
            <a:r>
              <a:rPr lang="en-US" altLang="zh-TW" sz="1200" dirty="0" err="1" smtClean="0"/>
              <a:t>srvcode</a:t>
            </a:r>
            <a:r>
              <a:rPr lang="en-US" altLang="zh-TW" sz="1200" dirty="0" smtClean="0"/>
              <a:t>&gt;000&lt;/</a:t>
            </a:r>
            <a:r>
              <a:rPr lang="en-US" altLang="zh-TW" sz="1200" dirty="0" err="1" smtClean="0"/>
              <a:t>srvcode</a:t>
            </a:r>
            <a:r>
              <a:rPr lang="en-US" altLang="zh-TW" sz="1200" dirty="0" smtClean="0"/>
              <a:t>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&lt;payload&gt;</a:t>
            </a:r>
            <a:endParaRPr lang="en-US" altLang="zh-TW" sz="1200" dirty="0" smtClean="0"/>
          </a:p>
          <a:p>
            <a:r>
              <a:rPr lang="zh-TW" altLang="en-US" sz="1200" dirty="0" smtClean="0"/>
              <a:t>      </a:t>
            </a:r>
            <a:r>
              <a:rPr lang="en-US" altLang="zh-TW" sz="1200" dirty="0" smtClean="0"/>
              <a:t>&lt;</a:t>
            </a:r>
            <a:r>
              <a:rPr lang="en-US" altLang="zh-TW" sz="1200" dirty="0"/>
              <a:t>param key="data" type="xml" &gt;</a:t>
            </a:r>
            <a:endParaRPr lang="en-US" altLang="zh-TW" sz="1200" dirty="0"/>
          </a:p>
          <a:p>
            <a:r>
              <a:rPr lang="en-US" altLang="zh-TW" sz="1200" dirty="0"/>
              <a:t>         &lt;datainfo&gt;</a:t>
            </a:r>
            <a:endParaRPr lang="en-US" altLang="zh-TW" sz="1200" dirty="0"/>
          </a:p>
          <a:p>
            <a:r>
              <a:rPr lang="zh-TW" altLang="en-US" sz="1200" dirty="0"/>
              <a:t> </a:t>
            </a:r>
            <a:r>
              <a:rPr lang="zh-TW" altLang="en-US" sz="1200" dirty="0" smtClean="0"/>
              <a:t>           </a:t>
            </a:r>
            <a:r>
              <a:rPr lang="en-US" altLang="zh-TW" sz="1200" dirty="0" smtClean="0"/>
              <a:t>&lt;</a:t>
            </a:r>
            <a:r>
              <a:rPr lang="en-US" altLang="zh-TW" sz="1200" dirty="0"/>
              <a:t>execution&gt;</a:t>
            </a:r>
            <a:endParaRPr lang="en-US" altLang="zh-TW" sz="1200" dirty="0"/>
          </a:p>
          <a:p>
            <a:r>
              <a:rPr lang="en-US" altLang="zh-TW" sz="1200" dirty="0"/>
              <a:t>               &lt;status code="0" </a:t>
            </a:r>
            <a:r>
              <a:rPr lang="en-US" altLang="zh-TW" sz="1200" dirty="0" err="1"/>
              <a:t>sqlcode</a:t>
            </a:r>
            <a:r>
              <a:rPr lang="en-US" altLang="zh-TW" sz="1200" dirty="0"/>
              <a:t>="0" description="" /&gt;</a:t>
            </a:r>
            <a:endParaRPr lang="en-US" altLang="zh-TW" sz="1200" dirty="0"/>
          </a:p>
          <a:p>
            <a:r>
              <a:rPr lang="en-US" altLang="zh-TW" sz="1200" dirty="0"/>
              <a:t>            &lt;/execution&gt;</a:t>
            </a:r>
            <a:endParaRPr lang="en-US" altLang="zh-TW" sz="1200" dirty="0"/>
          </a:p>
          <a:p>
            <a:r>
              <a:rPr lang="en-US" altLang="zh-TW" sz="1200" dirty="0"/>
              <a:t>         &lt;/datainfo&gt;</a:t>
            </a:r>
            <a:endParaRPr lang="en-US" altLang="zh-TW" sz="1200" dirty="0"/>
          </a:p>
          <a:p>
            <a:r>
              <a:rPr lang="en-US" altLang="zh-TW" sz="1200" dirty="0"/>
              <a:t>      &lt;/param&gt;</a:t>
            </a:r>
            <a:endParaRPr lang="en-US" altLang="zh-TW" sz="1200" dirty="0"/>
          </a:p>
          <a:p>
            <a:r>
              <a:rPr lang="zh-TW" altLang="en-US" sz="1200" dirty="0" smtClean="0"/>
              <a:t>   </a:t>
            </a:r>
            <a:r>
              <a:rPr lang="en-US" altLang="zh-TW" sz="1200" dirty="0" smtClean="0"/>
              <a:t>&lt;/payload&gt;</a:t>
            </a:r>
            <a:endParaRPr lang="en-US" altLang="zh-TW" sz="1200" dirty="0" smtClean="0"/>
          </a:p>
          <a:p>
            <a:r>
              <a:rPr lang="en-US" altLang="zh-TW" sz="1200" dirty="0" smtClean="0"/>
              <a:t>&lt;/response&gt;</a:t>
            </a:r>
            <a:endParaRPr lang="zh-TW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4643438" y="5101722"/>
            <a:ext cx="222528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u="sng" dirty="0"/>
              <a:t>互聯中</a:t>
            </a:r>
            <a:r>
              <a:rPr lang="zh-TW" altLang="en-US" b="1" u="sng" dirty="0" smtClean="0"/>
              <a:t>台 ← 服務端</a:t>
            </a:r>
            <a:endParaRPr lang="zh-TW" altLang="en-US" b="1" u="sng" dirty="0"/>
          </a:p>
        </p:txBody>
      </p:sp>
      <p:sp>
        <p:nvSpPr>
          <p:cNvPr id="16" name="向上箭號 15"/>
          <p:cNvSpPr/>
          <p:nvPr/>
        </p:nvSpPr>
        <p:spPr>
          <a:xfrm>
            <a:off x="5572132" y="2214554"/>
            <a:ext cx="500066" cy="1143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上箭號 16"/>
          <p:cNvSpPr/>
          <p:nvPr/>
        </p:nvSpPr>
        <p:spPr>
          <a:xfrm rot="10800000">
            <a:off x="5572132" y="4214818"/>
            <a:ext cx="500066" cy="857256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216491" y="2824791"/>
            <a:ext cx="2052866" cy="1867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圖說文字 19"/>
          <p:cNvSpPr/>
          <p:nvPr/>
        </p:nvSpPr>
        <p:spPr>
          <a:xfrm>
            <a:off x="5756082" y="111790"/>
            <a:ext cx="3252814" cy="646331"/>
          </a:xfrm>
          <a:prstGeom prst="wedgeRectCallout">
            <a:avLst>
              <a:gd name="adj1" fmla="val -54282"/>
              <a:gd name="adj2" fmla="val 732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Jerry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首先要解析中台送過來的</a:t>
            </a:r>
            <a:endParaRPr lang="en-US" altLang="zh-TW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T100</a:t>
            </a:r>
            <a:r>
              <a:rPr lang="zh-TW" altLang="en-US" dirty="0">
                <a:solidFill>
                  <a:schemeClr val="tx1"/>
                </a:solidFill>
              </a:rPr>
              <a:t>工單發料</a:t>
            </a:r>
            <a:r>
              <a:rPr lang="zh-TW" altLang="en-US" dirty="0" smtClean="0">
                <a:solidFill>
                  <a:schemeClr val="tx1"/>
                </a:solidFill>
              </a:rPr>
              <a:t>新增請求服務。</a:t>
            </a:r>
            <a:endParaRPr lang="en-US" altLang="zh-TW" dirty="0" smtClean="0">
              <a:latin typeface="微軟正黑體" panose="020B0604030504040204" charset="-120"/>
              <a:ea typeface="微軟正黑體" panose="020B0604030504040204" charset="-120"/>
            </a:endParaRPr>
          </a:p>
        </p:txBody>
      </p:sp>
      <p:sp>
        <p:nvSpPr>
          <p:cNvPr id="21" name="矩形圖說文字 20"/>
          <p:cNvSpPr/>
          <p:nvPr/>
        </p:nvSpPr>
        <p:spPr>
          <a:xfrm>
            <a:off x="4777449" y="5568474"/>
            <a:ext cx="4182555" cy="923330"/>
          </a:xfrm>
          <a:prstGeom prst="wedgeRectCallout">
            <a:avLst>
              <a:gd name="adj1" fmla="val -57541"/>
              <a:gd name="adj2" fmla="val -251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完成工單發料新增後，</a:t>
            </a:r>
            <a:endParaRPr lang="en-US" altLang="zh-TW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Jerry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要</a:t>
            </a:r>
            <a:r>
              <a:rPr lang="zh-TW" altLang="en-US" dirty="0">
                <a:latin typeface="微軟正黑體" panose="020B0604030504040204" charset="-120"/>
                <a:ea typeface="微軟正黑體" panose="020B0604030504040204" charset="-120"/>
              </a:rPr>
              <a:t>組出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標準格</a:t>
            </a:r>
            <a:r>
              <a:rPr lang="zh-TW" altLang="en-US" dirty="0">
                <a:latin typeface="微軟正黑體" panose="020B0604030504040204" charset="-120"/>
                <a:ea typeface="微軟正黑體" panose="020B0604030504040204" charset="-120"/>
              </a:rPr>
              <a:t>式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的</a:t>
            </a:r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XML</a:t>
            </a:r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回應訊息，</a:t>
            </a:r>
            <a:endParaRPr lang="en-US" altLang="zh-TW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回覆給中台即可。</a:t>
            </a:r>
            <a:endParaRPr lang="en-US" altLang="zh-TW" dirty="0">
              <a:latin typeface="微軟正黑體" panose="020B0604030504040204" charset="-120"/>
              <a:ea typeface="微軟正黑體" panose="020B0604030504040204" charset="-12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</a:t>
            </a:r>
            <a:r>
              <a:rPr lang="zh-TW" altLang="en-US" dirty="0"/>
              <a:t>台</a:t>
            </a:r>
            <a:r>
              <a:rPr lang="zh-TW" altLang="en-US" dirty="0" smtClean="0"/>
              <a:t>註冊服務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1"/>
          <a:srcRect r="14194"/>
          <a:stretch>
            <a:fillRect/>
          </a:stretch>
        </p:blipFill>
        <p:spPr>
          <a:xfrm>
            <a:off x="110069" y="3065907"/>
            <a:ext cx="8923861" cy="2285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r="10495" b="-6714"/>
          <a:stretch>
            <a:fillRect/>
          </a:stretch>
        </p:blipFill>
        <p:spPr>
          <a:xfrm>
            <a:off x="679578" y="5794387"/>
            <a:ext cx="8225883" cy="2540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315225" y="1391521"/>
            <a:ext cx="741260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開啟中台管理</a:t>
            </a:r>
            <a:r>
              <a:rPr lang="zh-TW" altLang="en-US" sz="2000" dirty="0" smtClean="0"/>
              <a:t>系統 </a:t>
            </a:r>
            <a:r>
              <a:rPr lang="en-US" altLang="zh-TW" sz="2000" dirty="0" smtClean="0">
                <a:hlinkClick r:id="rId3"/>
              </a:rPr>
              <a:t>http://IP</a:t>
            </a:r>
            <a:r>
              <a:rPr lang="zh-TW" altLang="en-US" sz="2000" dirty="0" smtClean="0">
                <a:hlinkClick r:id="rId3"/>
              </a:rPr>
              <a:t>位置</a:t>
            </a:r>
            <a:r>
              <a:rPr lang="en-US" altLang="zh-TW" sz="2000" dirty="0" smtClean="0">
                <a:hlinkClick r:id="rId3"/>
              </a:rPr>
              <a:t>:9990/</a:t>
            </a:r>
            <a:r>
              <a:rPr lang="zh-TW" altLang="en-US" sz="2000" dirty="0" smtClean="0"/>
              <a:t>，用</a:t>
            </a:r>
            <a:r>
              <a:rPr lang="en-US" altLang="zh-TW" sz="2000" dirty="0" smtClean="0"/>
              <a:t>apuser / apuser</a:t>
            </a:r>
            <a:r>
              <a:rPr lang="zh-TW" altLang="en-US" sz="2000" dirty="0" smtClean="0"/>
              <a:t>登入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進入</a:t>
            </a:r>
            <a:r>
              <a:rPr lang="en-US" altLang="zh-TW" sz="2000" dirty="0" smtClean="0"/>
              <a:t>【</a:t>
            </a:r>
            <a:r>
              <a:rPr lang="zh-TW" altLang="en-US" sz="2000" dirty="0" smtClean="0"/>
              <a:t>服務</a:t>
            </a:r>
            <a:r>
              <a:rPr lang="zh-TW" altLang="en-US" sz="2000" dirty="0"/>
              <a:t>註冊</a:t>
            </a:r>
            <a:r>
              <a:rPr lang="en-US" altLang="zh-TW" sz="2000" dirty="0" smtClean="0"/>
              <a:t>】</a:t>
            </a:r>
            <a:r>
              <a:rPr lang="zh-TW" altLang="en-US" sz="2000" dirty="0" smtClean="0"/>
              <a:t>模組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填入下圖</a:t>
            </a:r>
            <a:r>
              <a:rPr lang="en-US" altLang="zh-TW" sz="2000" dirty="0" smtClean="0"/>
              <a:t>1~2</a:t>
            </a:r>
            <a:r>
              <a:rPr lang="zh-TW" altLang="en-US" sz="2000" dirty="0" smtClean="0"/>
              <a:t>欄位內容，點選</a:t>
            </a:r>
            <a:r>
              <a:rPr lang="en-US" altLang="zh-TW" sz="2000" dirty="0" smtClean="0"/>
              <a:t>【</a:t>
            </a:r>
            <a:r>
              <a:rPr lang="zh-TW" altLang="en-US" sz="2000" dirty="0" smtClean="0"/>
              <a:t>新增</a:t>
            </a:r>
            <a:r>
              <a:rPr lang="en-US" altLang="zh-TW" sz="2000" dirty="0" smtClean="0"/>
              <a:t>】</a:t>
            </a:r>
            <a:r>
              <a:rPr lang="zh-TW" altLang="en-US" sz="2000" dirty="0" smtClean="0"/>
              <a:t>按鈕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看到如下圖</a:t>
            </a:r>
            <a:r>
              <a:rPr lang="en-US" altLang="zh-TW" sz="2000" dirty="0" smtClean="0"/>
              <a:t>SoftABC</a:t>
            </a:r>
            <a:r>
              <a:rPr lang="zh-TW" altLang="en-US" sz="2000" dirty="0" smtClean="0"/>
              <a:t>提供</a:t>
            </a:r>
            <a:r>
              <a:rPr lang="en-US" altLang="zh-TW" sz="2000" dirty="0" err="1" smtClean="0"/>
              <a:t>issue_wo_item.create</a:t>
            </a:r>
            <a:r>
              <a:rPr lang="zh-TW" altLang="en-US" sz="2000" dirty="0" smtClean="0"/>
              <a:t>服務的資料列，</a:t>
            </a:r>
            <a:br>
              <a:rPr lang="en-US" altLang="zh-TW" sz="2000" dirty="0"/>
            </a:br>
            <a:r>
              <a:rPr lang="zh-TW" altLang="en-US" sz="2000" dirty="0" smtClean="0"/>
              <a:t>表示</a:t>
            </a:r>
            <a:r>
              <a:rPr lang="en-US" altLang="zh-TW" sz="2000" dirty="0" smtClean="0"/>
              <a:t>Jerry</a:t>
            </a:r>
            <a:r>
              <a:rPr lang="zh-TW" altLang="en-US" sz="2000" dirty="0" smtClean="0"/>
              <a:t>已成功完成提供服務的開發工作</a:t>
            </a:r>
            <a:endParaRPr lang="zh-TW" altLang="en-US" sz="2000"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 smtClean="0"/>
              <a:t>使用如</a:t>
            </a:r>
            <a:r>
              <a:rPr lang="en-US" altLang="zh-TW" dirty="0" smtClean="0"/>
              <a:t>SOAPUI</a:t>
            </a:r>
            <a:r>
              <a:rPr lang="zh-TW" altLang="en-US" dirty="0" smtClean="0"/>
              <a:t>的工具，模擬</a:t>
            </a:r>
            <a:r>
              <a:rPr lang="en-US" altLang="zh-TW" dirty="0" smtClean="0"/>
              <a:t>T100</a:t>
            </a:r>
            <a:r>
              <a:rPr lang="zh-TW" altLang="en-US" dirty="0" smtClean="0"/>
              <a:t>，發出</a:t>
            </a:r>
            <a:r>
              <a:rPr lang="en-US" altLang="zh-TW" dirty="0" smtClean="0"/>
              <a:t>SoftABC</a:t>
            </a:r>
            <a:r>
              <a:rPr lang="zh-TW" altLang="en-US" dirty="0" smtClean="0"/>
              <a:t>的服務請求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可於中台</a:t>
            </a:r>
            <a:r>
              <a:rPr lang="en-US" altLang="zh-TW" dirty="0" smtClean="0"/>
              <a:t>[</a:t>
            </a:r>
            <a:r>
              <a:rPr lang="zh-TW" altLang="en-US" dirty="0" smtClean="0"/>
              <a:t>紀錄檢視</a:t>
            </a:r>
            <a:r>
              <a:rPr lang="en-US" altLang="zh-TW" dirty="0" smtClean="0"/>
              <a:t>]</a:t>
            </a:r>
            <a:r>
              <a:rPr lang="zh-TW" altLang="en-US" dirty="0" smtClean="0"/>
              <a:t>中查看測試結果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看到狀態碼為</a:t>
            </a:r>
            <a:r>
              <a:rPr lang="en-US" altLang="zh-TW" dirty="0" smtClean="0"/>
              <a:t>019</a:t>
            </a:r>
            <a:r>
              <a:rPr lang="zh-TW" altLang="en-US" dirty="0" smtClean="0"/>
              <a:t>之紀錄，表示測試成功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3074" name="Picture 2" descr="https://www.soapui.org/soapui/media/images/stories/netbeans/netbeans1.gi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59" y="2621195"/>
            <a:ext cx="3099653" cy="18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測試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398389" y="3138138"/>
            <a:ext cx="4722125" cy="14329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r>
              <a:rPr lang="en-US" altLang="zh-TW" sz="1200" dirty="0" smtClean="0"/>
              <a:t>&lt;request </a:t>
            </a:r>
            <a:r>
              <a:rPr lang="en-US" altLang="zh-TW" sz="1200" dirty="0"/>
              <a:t>id</a:t>
            </a:r>
            <a:r>
              <a:rPr lang="en-US" altLang="zh-TW" sz="1200" dirty="0" smtClean="0"/>
              <a:t>="1c88ab73-d1ae-4151-a8d2-d9714cbd8ee1"&gt;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&lt;host prod="T100" ver="1.0" ip="10.40.40.18" id="t10tst“</a:t>
            </a:r>
            <a:br>
              <a:rPr lang="en-US" altLang="zh-TW" sz="1200" dirty="0" smtClean="0"/>
            </a:br>
            <a:r>
              <a:rPr lang="en-US" altLang="zh-TW" sz="1200" dirty="0" smtClean="0"/>
              <a:t>	 timestamp="20160414190605947" acct="" /&gt;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&lt;service prod=“SoftABC" name</a:t>
            </a:r>
            <a:r>
              <a:rPr lang="en-US" altLang="zh-TW" sz="1200" dirty="0"/>
              <a:t>="</a:t>
            </a:r>
            <a:r>
              <a:rPr lang="en-US" altLang="zh-TW" sz="1200" dirty="0" err="1"/>
              <a:t>issue_wo_item.create</a:t>
            </a:r>
            <a:r>
              <a:rPr lang="en-US" altLang="zh-TW" sz="1200" dirty="0"/>
              <a:t>" </a:t>
            </a:r>
            <a:r>
              <a:rPr lang="en-US" altLang="zh-TW" sz="1200" dirty="0" err="1" smtClean="0"/>
              <a:t>srvver</a:t>
            </a:r>
            <a:r>
              <a:rPr lang="en-US" altLang="zh-TW" sz="1200" dirty="0" smtClean="0"/>
              <a:t>="1.0"/&gt;</a:t>
            </a:r>
            <a:endParaRPr lang="en-US" altLang="zh-TW" sz="1200" dirty="0" smtClean="0"/>
          </a:p>
          <a:p>
            <a:r>
              <a:rPr lang="en-US" altLang="zh-TW" sz="1200" dirty="0" smtClean="0"/>
              <a:t>     &lt;payload&gt;</a:t>
            </a:r>
            <a:endParaRPr lang="en-US" altLang="zh-TW" sz="1200" dirty="0" smtClean="0"/>
          </a:p>
          <a:p>
            <a:r>
              <a:rPr lang="en-US" altLang="zh-TW" sz="1200" dirty="0" smtClean="0"/>
              <a:t>    &lt;/payload&gt;</a:t>
            </a:r>
            <a:endParaRPr lang="en-US" altLang="zh-TW" sz="1200" dirty="0" smtClean="0"/>
          </a:p>
          <a:p>
            <a:r>
              <a:rPr lang="en-US" altLang="zh-TW" sz="1200" dirty="0" smtClean="0"/>
              <a:t>&lt;/request&gt;</a:t>
            </a:r>
            <a:endParaRPr lang="zh-TW" altLang="en-US" sz="1200" dirty="0"/>
          </a:p>
        </p:txBody>
      </p:sp>
      <p:pic>
        <p:nvPicPr>
          <p:cNvPr id="3078" name="Picture 6" descr="https://sourceforge.net/blog/wp-content/uploads/2013/12/SmartBear-SoapUI-Logo-300x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" y="2737213"/>
            <a:ext cx="2857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字方塊 4"/>
          <p:cNvSpPr txBox="1"/>
          <p:nvPr/>
        </p:nvSpPr>
        <p:spPr>
          <a:xfrm>
            <a:off x="1062990" y="3752215"/>
            <a:ext cx="4560570" cy="7670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TW" altLang="en-US" sz="440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中台集成常見問題</a:t>
            </a:r>
            <a:endParaRPr kumimoji="0" lang="zh-TW" altLang="en-US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Calibri" panose="020F0502020204030204"/>
              <a:sym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62990" y="4706620"/>
            <a:ext cx="1235710" cy="7670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sz="440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FAQ</a:t>
            </a:r>
            <a:endParaRPr kumimoji="0" lang="en-US" altLang="zh-TW" sz="4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Calibri" panose="020F0502020204030204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 dirty="0"/>
              <a:t>中台回傳狀態碼</a:t>
            </a:r>
            <a:r>
              <a:rPr lang="en-US" altLang="zh-TW" dirty="0"/>
              <a:t>102</a:t>
            </a:r>
            <a:r>
              <a:rPr lang="zh-TW" altLang="en-US" dirty="0"/>
              <a:t>之錯誤</a:t>
            </a:r>
            <a:endParaRPr lang="zh-TW" altLang="en-US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187325" y="1927860"/>
            <a:ext cx="7756525" cy="1568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request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key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5aec6098e61a6a71c3bf9aff98a7f544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type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sync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&lt;!--</a:t>
            </a:r>
            <a:r>
              <a:rPr lang="zh-CN" sz="1200">
                <a:solidFill>
                  <a:srgbClr val="008000"/>
                </a:solidFill>
                <a:ea typeface="SimSun" panose="02010600030101010101" charset="-122"/>
              </a:rPr>
              <a:t>我是誰</a:t>
            </a:r>
            <a:r>
              <a:rPr lang="en-US" sz="1200">
                <a:solidFill>
                  <a:srgbClr val="008000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zh-CN" sz="1200">
                <a:solidFill>
                  <a:srgbClr val="008000"/>
                </a:solidFill>
                <a:ea typeface="SimSun" panose="02010600030101010101" charset="-122"/>
              </a:rPr>
              <a:t>需與中台[產品維護]的SI註冊資訊相同 建議prod ver ip做成參數檔可配置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--&gt;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host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prod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SoftABC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ver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1.0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ip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10.40.71.91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acct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user01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timestamp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20151211123204361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/&gt;&lt;!--</a:t>
            </a:r>
            <a:r>
              <a:rPr lang="zh-CN" sz="1200">
                <a:solidFill>
                  <a:srgbClr val="008000"/>
                </a:solidFill>
                <a:ea typeface="SimSun" panose="02010600030101010101" charset="-122"/>
              </a:rPr>
              <a:t>要找誰</a:t>
            </a:r>
            <a:r>
              <a:rPr lang="en-US" sz="1200">
                <a:solidFill>
                  <a:srgbClr val="008000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zh-CN" sz="1200">
                <a:solidFill>
                  <a:srgbClr val="008000"/>
                </a:solidFill>
                <a:ea typeface="SimSun" panose="02010600030101010101" charset="-122"/>
              </a:rPr>
              <a:t>需與中台[產品維護]的服務端註冊資訊相同(ex.SFT,MES) 建議prod做成參數檔可配置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--&gt;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service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prod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SFT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name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machine.status.get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/&gt;&lt;!--</a:t>
            </a:r>
            <a:r>
              <a:rPr lang="zh-CN" sz="1200">
                <a:solidFill>
                  <a:srgbClr val="008000"/>
                </a:solidFill>
                <a:ea typeface="SimSun" panose="02010600030101010101" charset="-122"/>
              </a:rPr>
              <a:t>信件內容</a:t>
            </a:r>
            <a:r>
              <a:rPr lang="en-US" sz="1200">
                <a:solidFill>
                  <a:srgbClr val="008000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--&gt;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payload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.........</a:t>
            </a:r>
            <a:endParaRPr lang="en-US" altLang="en-US" sz="1400">
              <a:latin typeface="Calibri" panose="020F0502020204030204" pitchFamily="34" charset="0"/>
              <a:ea typeface="SimSun" panose="02010600030101010101" charset="-122"/>
            </a:endParaRPr>
          </a:p>
        </p:txBody>
      </p:sp>
      <p:sp>
        <p:nvSpPr>
          <p:cNvPr id="21" name="矩形圖說文字 20"/>
          <p:cNvSpPr/>
          <p:nvPr/>
        </p:nvSpPr>
        <p:spPr>
          <a:xfrm>
            <a:off x="5158105" y="1231900"/>
            <a:ext cx="3013075" cy="645159"/>
          </a:xfrm>
          <a:prstGeom prst="wedgeRectCallout">
            <a:avLst>
              <a:gd name="adj1" fmla="val -94362"/>
              <a:gd name="adj2" fmla="val 6840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TW" altLang="en-US">
                <a:sym typeface="+mn-ea"/>
              </a:rPr>
              <a:t>錯誤說明：</a:t>
            </a:r>
            <a:endParaRPr lang="zh-TW" altLang="en-US">
              <a:sym typeface="+mn-e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TW" altLang="en-US">
                <a:sym typeface="+mn-ea"/>
              </a:rPr>
              <a:t>請求方提供的</a:t>
            </a:r>
            <a:r>
              <a:rPr lang="en-US" altLang="zh-TW">
                <a:sym typeface="+mn-ea"/>
              </a:rPr>
              <a:t>key</a:t>
            </a:r>
            <a:r>
              <a:rPr lang="zh-TW" altLang="en-US">
                <a:sym typeface="+mn-ea"/>
              </a:rPr>
              <a:t>驗證失敗</a:t>
            </a:r>
            <a:endParaRPr lang="zh-TW" altLang="en-US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725" y="3720148"/>
            <a:ext cx="1380490" cy="36703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修正方式</a:t>
            </a: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"/>
          <a:srcRect r="9419"/>
          <a:stretch>
            <a:fillRect/>
          </a:stretch>
        </p:blipFill>
        <p:spPr>
          <a:xfrm>
            <a:off x="1905" y="4128770"/>
            <a:ext cx="8955405" cy="273177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7325" y="4735830"/>
            <a:ext cx="8310880" cy="36703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將</a:t>
            </a: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&lt;host ....&gt;</a:t>
            </a:r>
            <a:r>
              <a: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與</a:t>
            </a: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&lt;service ...&gt;</a:t>
            </a:r>
            <a:r>
              <a: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做字串串接後，整個作</a:t>
            </a: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MD5</a:t>
            </a:r>
            <a:r>
              <a: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編碼，即為正確</a:t>
            </a: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key</a:t>
            </a:r>
            <a:r>
              <a: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值</a:t>
            </a: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524000" y="1582532"/>
          <a:ext cx="6096000" cy="40925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95130"/>
                <a:gridCol w="2703444"/>
                <a:gridCol w="1073426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版本</a:t>
                      </a:r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說明</a:t>
                      </a:r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撰寫者</a:t>
                      </a:r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時間</a:t>
                      </a:r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1.0</a:t>
                      </a:r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建立初版文件</a:t>
                      </a:r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周宏達</a:t>
                      </a:r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2017/01/17</a:t>
                      </a:r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2.0</a:t>
                      </a:r>
                      <a:endParaRPr lang="en-US" altLang="zh-TW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新增產品監控功能實作</a:t>
                      </a:r>
                      <a:endParaRPr lang="zh-TW" altLang="en-US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謝承諺</a:t>
                      </a:r>
                      <a:endParaRPr lang="zh-TW" altLang="en-US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2019/11/15</a:t>
                      </a:r>
                      <a:endParaRPr lang="en-US" altLang="zh-TW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3.0</a:t>
                      </a:r>
                      <a:endParaRPr lang="en-US" altLang="zh-TW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取消產品監控功能實作</a:t>
                      </a:r>
                      <a:endParaRPr lang="en-US" altLang="zh-TW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謝承諺</a:t>
                      </a:r>
                      <a:endParaRPr lang="zh-TW" altLang="en-US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>
                          <a:latin typeface="Calibri" panose="020F0502020204030204" pitchFamily="34" charset="0"/>
                          <a:ea typeface="微軟正黑體" panose="020B0604030504040204" charset="-120"/>
                          <a:cs typeface="Times New Roman" panose="02020603050405020304" pitchFamily="18" charset="0"/>
                        </a:rPr>
                        <a:t>2020/06/24</a:t>
                      </a:r>
                      <a:endParaRPr lang="en-US" altLang="zh-TW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4175"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TW" altLang="en-US" dirty="0">
                        <a:latin typeface="Calibri" panose="020F0502020204030204" pitchFamily="34" charset="0"/>
                        <a:ea typeface="微軟正黑體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標題 1"/>
          <p:cNvSpPr txBox="1"/>
          <p:nvPr/>
        </p:nvSpPr>
        <p:spPr>
          <a:xfrm>
            <a:off x="467543" y="620687"/>
            <a:ext cx="8208914" cy="9795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2pPr>
            <a:lvl3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3pPr>
            <a:lvl4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4pPr>
            <a:lvl5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5pPr>
            <a:lvl6pPr marL="0" marR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6pPr>
            <a:lvl7pPr marL="0" marR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7pPr>
            <a:lvl8pPr marL="0" marR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8pPr>
            <a:lvl9pPr marL="0" marR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9pPr>
          </a:lstStyle>
          <a:p>
            <a:pPr algn="ctr"/>
            <a:r>
              <a:rPr lang="zh-TW" altLang="en-US" dirty="0" smtClean="0"/>
              <a:t>文件版次紀錄</a:t>
            </a:r>
            <a:endParaRPr lang="zh-TW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字方塊 99"/>
          <p:cNvSpPr txBox="1"/>
          <p:nvPr/>
        </p:nvSpPr>
        <p:spPr>
          <a:xfrm>
            <a:off x="80645" y="1720850"/>
            <a:ext cx="8769985" cy="49231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request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key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5aec6098e61a6a71c3bf9aff98a7f544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type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sync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&lt;!--</a:t>
            </a:r>
            <a:r>
              <a:rPr lang="zh-CN" sz="1200">
                <a:solidFill>
                  <a:srgbClr val="008000"/>
                </a:solidFill>
                <a:ea typeface="SimSun" panose="02010600030101010101" charset="-122"/>
              </a:rPr>
              <a:t>我是誰</a:t>
            </a:r>
            <a:r>
              <a:rPr lang="en-US" sz="1200">
                <a:solidFill>
                  <a:srgbClr val="008000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zh-CN" sz="1200">
                <a:solidFill>
                  <a:srgbClr val="008000"/>
                </a:solidFill>
                <a:ea typeface="SimSun" panose="02010600030101010101" charset="-122"/>
              </a:rPr>
              <a:t>需與中台[產品維護]的SI註冊資訊相同 建議prod ver ip做成參數檔可配置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--&gt;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host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prod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SoftABC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ver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1.0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ip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10.40.71.91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acct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user01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timestamp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20151211123204361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/&gt;&lt;!--</a:t>
            </a:r>
            <a:r>
              <a:rPr lang="zh-CN" sz="1200">
                <a:solidFill>
                  <a:srgbClr val="008000"/>
                </a:solidFill>
                <a:ea typeface="SimSun" panose="02010600030101010101" charset="-122"/>
              </a:rPr>
              <a:t>要找誰</a:t>
            </a:r>
            <a:r>
              <a:rPr lang="en-US" sz="1200">
                <a:solidFill>
                  <a:srgbClr val="008000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zh-CN" sz="1200">
                <a:solidFill>
                  <a:srgbClr val="008000"/>
                </a:solidFill>
                <a:ea typeface="SimSun" panose="02010600030101010101" charset="-122"/>
              </a:rPr>
              <a:t>需與中台[產品維護]的服務端註冊資訊相同(ex.SFT,MES) 建議prod做成參數檔可配置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--&gt;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service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prod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SFT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name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machine.status.get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/&gt;&lt;!--</a:t>
            </a:r>
            <a:r>
              <a:rPr lang="zh-CN" sz="1200">
                <a:solidFill>
                  <a:srgbClr val="008000"/>
                </a:solidFill>
                <a:ea typeface="SimSun" panose="02010600030101010101" charset="-122"/>
              </a:rPr>
              <a:t>信件內容</a:t>
            </a:r>
            <a:r>
              <a:rPr lang="en-US" sz="1200">
                <a:solidFill>
                  <a:srgbClr val="008000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--&gt;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payload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param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key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std_data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type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xml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data_request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datainfo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parameter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key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site_no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type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string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</a:t>
            </a:r>
            <a:r>
              <a:rPr lang="zh-CN" sz="1200">
                <a:solidFill>
                  <a:srgbClr val="000000"/>
                </a:solidFill>
                <a:ea typeface="SimSun" panose="02010600030101010101" charset="-122"/>
              </a:rPr>
              <a:t>分公司編號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parameter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parameter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key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session_no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type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string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Login Session id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parameter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parameter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key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environment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type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string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</a:t>
            </a:r>
            <a:r>
              <a:rPr lang="zh-CN" sz="1200">
                <a:solidFill>
                  <a:srgbClr val="000000"/>
                </a:solidFill>
                <a:ea typeface="SimSun" panose="02010600030101010101" charset="-122"/>
              </a:rPr>
              <a:t>使用環境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parameter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parameter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key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machine_status_data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type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data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   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data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name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machine_status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      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row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seq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1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            &lt;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field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name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machine_no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FF0000"/>
                </a:solidFill>
                <a:latin typeface="細明體" panose="02020509000000000000" charset="-120"/>
                <a:ea typeface="SimSun" panose="02010600030101010101" charset="-122"/>
              </a:rPr>
              <a:t>type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=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string</a:t>
            </a:r>
            <a:r>
              <a:rPr lang="en-US" sz="1200">
                <a:solidFill>
                  <a:srgbClr val="000000"/>
                </a:solidFill>
                <a:latin typeface="細明體" panose="02020509000000000000" charset="-120"/>
                <a:ea typeface="SimSun" panose="02010600030101010101" charset="-122"/>
              </a:rPr>
              <a:t>"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</a:t>
            </a:r>
            <a:r>
              <a:rPr lang="zh-CN" sz="1200">
                <a:solidFill>
                  <a:srgbClr val="000000"/>
                </a:solidFill>
                <a:ea typeface="SimSun" panose="02010600030101010101" charset="-122"/>
              </a:rPr>
              <a:t>設備編號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field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         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row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      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data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   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parameter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   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datainfo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   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data_request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   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param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   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payload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&lt;!--</a:t>
            </a:r>
            <a:r>
              <a:rPr lang="zh-CN" sz="1200">
                <a:solidFill>
                  <a:srgbClr val="008000"/>
                </a:solidFill>
                <a:ea typeface="SimSun" panose="02010600030101010101" charset="-122"/>
              </a:rPr>
              <a:t>信件內容</a:t>
            </a:r>
            <a:r>
              <a:rPr lang="en-US" sz="1200">
                <a:solidFill>
                  <a:srgbClr val="008000"/>
                </a:solidFill>
                <a:latin typeface="細明體" panose="02020509000000000000" charset="-120"/>
                <a:ea typeface="SimSun" panose="02010600030101010101" charset="-122"/>
              </a:rPr>
              <a:t> 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--&gt;&lt;/</a:t>
            </a:r>
            <a:r>
              <a:rPr lang="en-US" sz="1200">
                <a:solidFill>
                  <a:srgbClr val="A31515"/>
                </a:solidFill>
                <a:latin typeface="細明體" panose="02020509000000000000" charset="-120"/>
                <a:ea typeface="SimSun" panose="02010600030101010101" charset="-122"/>
              </a:rPr>
              <a:t>request</a:t>
            </a:r>
            <a:r>
              <a:rPr lang="en-US" sz="1200">
                <a:solidFill>
                  <a:srgbClr val="0000FF"/>
                </a:solidFill>
                <a:latin typeface="細明體" panose="02020509000000000000" charset="-120"/>
                <a:ea typeface="SimSun" panose="02010600030101010101" charset="-122"/>
              </a:rPr>
              <a:t>&gt;</a:t>
            </a:r>
            <a:r>
              <a:rPr lang="en-US" sz="1400">
                <a:latin typeface="Calibri" panose="020F0502020204030204" pitchFamily="34" charset="0"/>
                <a:ea typeface="SimSun" panose="02010600030101010101" charset="-122"/>
              </a:rPr>
              <a:t> </a:t>
            </a:r>
            <a:endParaRPr lang="en-US" altLang="en-US" sz="1400">
              <a:latin typeface="Calibri" panose="020F0502020204030204" pitchFamily="34" charset="0"/>
              <a:ea typeface="SimSun" panose="02010600030101010101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TW" altLang="en-US" dirty="0"/>
              <a:t>中台回傳狀態碼</a:t>
            </a:r>
            <a:r>
              <a:rPr lang="en-US" altLang="zh-TW" dirty="0"/>
              <a:t>201~205</a:t>
            </a:r>
            <a:r>
              <a:rPr lang="zh-TW" altLang="en-US" dirty="0"/>
              <a:t>之錯誤</a:t>
            </a:r>
            <a:endParaRPr lang="zh-TW" altLang="en-US" dirty="0"/>
          </a:p>
        </p:txBody>
      </p:sp>
      <p:sp>
        <p:nvSpPr>
          <p:cNvPr id="3" name="直線圖說文字 1 (加上框線和強調線) 2"/>
          <p:cNvSpPr/>
          <p:nvPr/>
        </p:nvSpPr>
        <p:spPr>
          <a:xfrm>
            <a:off x="4605655" y="2744470"/>
            <a:ext cx="4442460" cy="1013460"/>
          </a:xfrm>
          <a:prstGeom prst="accentBorderCallout1">
            <a:avLst>
              <a:gd name="adj1" fmla="val 23183"/>
              <a:gd name="adj2" fmla="val -2118"/>
              <a:gd name="adj3" fmla="val -7017"/>
              <a:gd name="adj4" fmla="val -34005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8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201找不到指定的服務名稱</a:t>
            </a:r>
            <a:endParaRPr kumimoji="0" lang="en-US" sz="1800" b="0" i="0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TW" altLang="en-US" sz="1400" b="0" i="0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錯誤原因：</a:t>
            </a:r>
            <a:r>
              <a:rPr lang="en-US" altLang="zh-TW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service</a:t>
            </a: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的</a:t>
            </a:r>
            <a:r>
              <a:rPr lang="en-US" altLang="zh-TW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name</a:t>
            </a: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內容，在中台</a:t>
            </a:r>
            <a:r>
              <a:rPr lang="en-US" altLang="zh-TW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[</a:t>
            </a: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服務註冊</a:t>
            </a:r>
            <a:r>
              <a:rPr lang="en-US" altLang="zh-TW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]</a:t>
            </a: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中找不到該服務。</a:t>
            </a:r>
            <a:endParaRPr lang="zh-TW" altLang="en-US" sz="1400"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解決方式：參見</a:t>
            </a: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  <a:hlinkClick r:id="rId1" action="ppaction://hlinksldjump"/>
              </a:rPr>
              <a:t>中台註冊服務</a:t>
            </a:r>
            <a:endParaRPr lang="zh-TW" altLang="en-US" sz="1400"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Calibri" panose="020F0502020204030204"/>
              <a:hlinkClick r:id="rId1" action="ppaction://hlinksldjump"/>
            </a:endParaRPr>
          </a:p>
        </p:txBody>
      </p:sp>
      <p:sp>
        <p:nvSpPr>
          <p:cNvPr id="4" name="直線圖說文字 1 (加上框線和強調線) 3"/>
          <p:cNvSpPr/>
          <p:nvPr/>
        </p:nvSpPr>
        <p:spPr>
          <a:xfrm>
            <a:off x="5104765" y="1291590"/>
            <a:ext cx="3943350" cy="643890"/>
          </a:xfrm>
          <a:prstGeom prst="accentBorderCallout1">
            <a:avLst>
              <a:gd name="adj1" fmla="val 23183"/>
              <a:gd name="adj2" fmla="val -2118"/>
              <a:gd name="adj3" fmla="val 128007"/>
              <a:gd name="adj4" fmla="val -38921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1800" b="0" i="0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205</a:t>
            </a:r>
            <a:r>
              <a:rPr kumimoji="0" lang="zh-TW" altLang="en-US" sz="1800" b="0" i="0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錯誤原因：</a:t>
            </a:r>
            <a:endParaRPr kumimoji="0" lang="zh-TW" altLang="en-US" sz="1800" b="0" i="0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host</a:t>
            </a:r>
            <a:r>
              <a:rPr kumimoji="0" lang="zh-TW" altLang="en-US" sz="1800" b="0" i="0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內容與中台產品註冊資訊不同</a:t>
            </a:r>
            <a:endParaRPr kumimoji="0" lang="zh-TW" altLang="en-US" sz="1800" b="0" i="0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Calibri" panose="020F0502020204030204"/>
            </a:endParaRPr>
          </a:p>
        </p:txBody>
      </p:sp>
      <p:sp>
        <p:nvSpPr>
          <p:cNvPr id="5" name="直線圖說文字 1 (加上框線和強調線) 4"/>
          <p:cNvSpPr/>
          <p:nvPr/>
        </p:nvSpPr>
        <p:spPr>
          <a:xfrm>
            <a:off x="2860675" y="4132263"/>
            <a:ext cx="4627245" cy="1228725"/>
          </a:xfrm>
          <a:prstGeom prst="accentBorderCallout1">
            <a:avLst>
              <a:gd name="adj1" fmla="val 23183"/>
              <a:gd name="adj2" fmla="val -2118"/>
              <a:gd name="adj3" fmla="val -119509"/>
              <a:gd name="adj4" fmla="val -26142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203找不到指定的服務主機</a:t>
            </a:r>
            <a:endParaRPr lang="en-US" u="sng"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TW" altLang="en-US" sz="1400" b="0" i="0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錯誤原因：</a:t>
            </a:r>
            <a:endParaRPr kumimoji="0" lang="zh-TW" altLang="en-US" sz="1400" b="0" i="0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TW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service</a:t>
            </a: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的</a:t>
            </a:r>
            <a:r>
              <a:rPr lang="en-US" altLang="zh-TW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prod</a:t>
            </a: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內容與中台</a:t>
            </a:r>
            <a:r>
              <a:rPr lang="en-US" altLang="zh-TW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[</a:t>
            </a: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產品註冊</a:t>
            </a:r>
            <a:r>
              <a:rPr lang="en-US" altLang="zh-TW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]</a:t>
            </a: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資訊不同</a:t>
            </a:r>
            <a:endParaRPr lang="zh-TW" altLang="en-US" sz="1400"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解決方式：修正產品資訊與中台產品維護上的一致。參見</a:t>
            </a:r>
            <a:r>
              <a:rPr lang="zh-TW" altLang="en-US" sz="1400"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  <a:hlinkClick r:id="rId2" action="ppaction://hlinksldjump"/>
              </a:rPr>
              <a:t>中台產品維護</a:t>
            </a:r>
            <a:endParaRPr kumimoji="0" lang="zh-TW" altLang="en-US" sz="1400" b="0" i="0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Calibri" panose="020F0502020204030204"/>
              <a:hlinkClick r:id="rId2" action="ppaction://hlinksldjump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taopic.com/uploads/allimg/130530/235097-130530210K474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6"/>
          <a:stretch>
            <a:fillRect/>
          </a:stretch>
        </p:blipFill>
        <p:spPr bwMode="auto">
          <a:xfrm>
            <a:off x="6155374" y="3172690"/>
            <a:ext cx="2988626" cy="36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24691" y="632524"/>
            <a:ext cx="7750840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TW" sz="2000" b="1" u="sng" dirty="0" smtClean="0">
                <a:latin typeface="微軟正黑體" panose="020B0604030504040204" charset="-120"/>
                <a:ea typeface="微軟正黑體" panose="020B0604030504040204" charset="-120"/>
              </a:rPr>
              <a:t>SoftABC</a:t>
            </a:r>
            <a:r>
              <a:rPr lang="zh-TW" altLang="en-US" sz="2000" b="1" u="sng" dirty="0" smtClean="0">
                <a:latin typeface="微軟正黑體" panose="020B0604030504040204" charset="-120"/>
                <a:ea typeface="微軟正黑體" panose="020B0604030504040204" charset="-120"/>
              </a:rPr>
              <a:t>系統要與鼎捷</a:t>
            </a:r>
            <a:r>
              <a:rPr lang="en-US" altLang="zh-TW" sz="2000" b="1" u="sng" dirty="0" smtClean="0">
                <a:latin typeface="微軟正黑體" panose="020B0604030504040204" charset="-120"/>
                <a:ea typeface="微軟正黑體" panose="020B0604030504040204" charset="-120"/>
              </a:rPr>
              <a:t>ERP</a:t>
            </a:r>
            <a:r>
              <a:rPr lang="zh-TW" altLang="en-US" sz="2000" b="1" u="sng" dirty="0" smtClean="0">
                <a:latin typeface="微軟正黑體" panose="020B0604030504040204" charset="-120"/>
                <a:ea typeface="微軟正黑體" panose="020B0604030504040204" charset="-120"/>
              </a:rPr>
              <a:t>交換生產資訊</a:t>
            </a:r>
            <a:endParaRPr lang="en-US" altLang="zh-TW" sz="2000" b="1" u="sng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endParaRPr lang="en-US" altLang="zh-TW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zh-TW" altLang="en-US" dirty="0" smtClean="0">
                <a:latin typeface="微軟正黑體" panose="020B0604030504040204" charset="-120"/>
                <a:ea typeface="微軟正黑體" panose="020B0604030504040204" charset="-120"/>
              </a:rPr>
              <a:t>鼎捷標準整合架構是由互聯中台連接所有系統，在中台進行各種資料交換</a:t>
            </a:r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…</a:t>
            </a:r>
            <a:endParaRPr lang="en-US" altLang="zh-TW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endParaRPr lang="en-US" altLang="zh-TW" dirty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en-US" altLang="zh-TW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Jerry</a:t>
            </a:r>
            <a:r>
              <a:rPr lang="zh-TW" altLang="en-US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是</a:t>
            </a:r>
            <a:r>
              <a:rPr lang="en-US" altLang="zh-TW" dirty="0"/>
              <a:t>SoftABC</a:t>
            </a:r>
            <a:r>
              <a:rPr lang="zh-TW" altLang="en-US" dirty="0"/>
              <a:t>系統</a:t>
            </a:r>
            <a:r>
              <a:rPr lang="zh-TW" altLang="en-US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的軟體</a:t>
            </a:r>
            <a:r>
              <a:rPr lang="zh-TW" altLang="en-US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工程師，此刻</a:t>
            </a:r>
            <a:r>
              <a:rPr lang="en-US" altLang="zh-TW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Jerry</a:t>
            </a:r>
            <a:r>
              <a:rPr lang="zh-TW" altLang="en-US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腦中浮現了些疑問</a:t>
            </a:r>
            <a:r>
              <a:rPr lang="en-US" altLang="zh-TW" dirty="0" smtClean="0">
                <a:latin typeface="微軟正黑體" panose="020B0604030504040204" charset="-120"/>
                <a:ea typeface="微軟正黑體" panose="020B0604030504040204" charset="-120"/>
              </a:rPr>
              <a:t>…</a:t>
            </a:r>
            <a:endParaRPr lang="en-US" altLang="zh-TW" dirty="0"/>
          </a:p>
        </p:txBody>
      </p:sp>
      <p:sp>
        <p:nvSpPr>
          <p:cNvPr id="8" name="雲朵形圖說文字 7"/>
          <p:cNvSpPr/>
          <p:nvPr/>
        </p:nvSpPr>
        <p:spPr>
          <a:xfrm>
            <a:off x="3020291" y="2460335"/>
            <a:ext cx="4945294" cy="1077572"/>
          </a:xfrm>
          <a:prstGeom prst="cloudCallout">
            <a:avLst>
              <a:gd name="adj1" fmla="val 33398"/>
              <a:gd name="adj2" fmla="val 6875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zh-TW" altLang="en-US" sz="2000" dirty="0" smtClean="0">
                <a:latin typeface="微軟正黑體" panose="020B0604030504040204" charset="-120"/>
                <a:ea typeface="微軟正黑體" panose="020B0604030504040204" charset="-120"/>
              </a:rPr>
              <a:t>為什麼要接上互</a:t>
            </a:r>
            <a:r>
              <a:rPr lang="zh-TW" altLang="en-US" sz="2000" dirty="0">
                <a:latin typeface="微軟正黑體" panose="020B0604030504040204" charset="-120"/>
                <a:ea typeface="微軟正黑體" panose="020B0604030504040204" charset="-120"/>
              </a:rPr>
              <a:t>聯中</a:t>
            </a:r>
            <a:r>
              <a:rPr lang="zh-TW" altLang="en-US" sz="2000" dirty="0" smtClean="0">
                <a:latin typeface="微軟正黑體" panose="020B0604030504040204" charset="-120"/>
                <a:ea typeface="微軟正黑體" panose="020B0604030504040204" charset="-120"/>
              </a:rPr>
              <a:t>台？</a:t>
            </a:r>
            <a:endParaRPr lang="en-US" altLang="zh-TW" sz="2000" dirty="0" smtClean="0">
              <a:latin typeface="微軟正黑體" panose="020B0604030504040204" charset="-120"/>
              <a:ea typeface="微軟正黑體" panose="020B0604030504040204" charset="-120"/>
            </a:endParaRPr>
          </a:p>
          <a:p>
            <a:r>
              <a:rPr lang="zh-TW" altLang="en-US" sz="2000" dirty="0" smtClean="0">
                <a:latin typeface="微軟正黑體" panose="020B0604030504040204" charset="-120"/>
                <a:ea typeface="微軟正黑體" panose="020B0604030504040204" charset="-120"/>
              </a:rPr>
              <a:t>那我要做那些開發工作呢？</a:t>
            </a:r>
            <a:endParaRPr kumimoji="0" lang="zh-TW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charset="-120"/>
              <a:ea typeface="微軟正黑體" panose="020B0604030504040204" charset="-120"/>
              <a:sym typeface="Calibri" panose="020F050202020403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圖片 92" descr="協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3041" y="485775"/>
            <a:ext cx="1839595" cy="1921510"/>
          </a:xfrm>
          <a:prstGeom prst="rect">
            <a:avLst/>
          </a:prstGeom>
          <a:effectLst>
            <a:glow>
              <a:schemeClr val="accent1">
                <a:alpha val="49000"/>
              </a:schemeClr>
            </a:glow>
            <a:reflection stA="45000" endPos="65000" dir="5400000" sy="-100000" algn="bl" rotWithShape="0"/>
            <a:softEdge rad="355600"/>
          </a:effectLst>
        </p:spPr>
      </p:pic>
      <p:sp>
        <p:nvSpPr>
          <p:cNvPr id="37" name="圓角矩形 36"/>
          <p:cNvSpPr/>
          <p:nvPr/>
        </p:nvSpPr>
        <p:spPr>
          <a:xfrm>
            <a:off x="191135" y="2330450"/>
            <a:ext cx="3501390" cy="39884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67542" y="531786"/>
            <a:ext cx="8208916" cy="979516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charset="-120"/>
                <a:ea typeface="微軟正黑體" panose="020B0604030504040204" charset="-120"/>
              </a:rPr>
              <a:t>為什麼要接上互聯中台</a:t>
            </a:r>
            <a:endParaRPr lang="zh-TW" altLang="en-US" dirty="0"/>
          </a:p>
        </p:txBody>
      </p:sp>
      <p:sp>
        <p:nvSpPr>
          <p:cNvPr id="2" name="圓角矩形 1"/>
          <p:cNvSpPr/>
          <p:nvPr/>
        </p:nvSpPr>
        <p:spPr>
          <a:xfrm>
            <a:off x="280035" y="2680165"/>
            <a:ext cx="842645" cy="4067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TIPTOP</a:t>
            </a:r>
            <a:endParaRPr kumimoji="0" lang="en-US" altLang="zh-T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251585" y="2680482"/>
            <a:ext cx="685165" cy="4067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T100</a:t>
            </a:r>
            <a:endParaRPr kumimoji="0" lang="en-US" altLang="zh-T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075815" y="2680482"/>
            <a:ext cx="685165" cy="4067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E10</a:t>
            </a:r>
            <a:endParaRPr kumimoji="0" lang="en-US" altLang="zh-T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894965" y="2680482"/>
            <a:ext cx="685165" cy="4067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WF</a:t>
            </a:r>
            <a:endParaRPr kumimoji="0" lang="en-US" altLang="zh-T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56920" y="4123203"/>
            <a:ext cx="685165" cy="4067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0" tIns="45719" rIns="0" bIns="45719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MES 1 </a:t>
            </a:r>
            <a:endParaRPr kumimoji="0" lang="en-US" altLang="zh-T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581150" y="4123203"/>
            <a:ext cx="685165" cy="4067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0" tIns="45719" rIns="0" bIns="45719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MES 2</a:t>
            </a:r>
            <a:endParaRPr kumimoji="0" lang="en-US" altLang="zh-T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00300" y="4123203"/>
            <a:ext cx="685165" cy="4067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0" tIns="45719" rIns="0" bIns="45719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MES 3</a:t>
            </a:r>
            <a:endParaRPr kumimoji="0" lang="en-US" altLang="zh-T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56920" y="5699273"/>
            <a:ext cx="685165" cy="40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Overflow="overflow" horzOverflow="overflow" vert="horz" wrap="square" lIns="0" tIns="45719" rIns="0" bIns="45719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 1 </a:t>
            </a:r>
            <a:endParaRPr kumimoji="0" lang="en-US" altLang="zh-TW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594485" y="5699273"/>
            <a:ext cx="685165" cy="40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Overflow="overflow" horzOverflow="overflow" vert="horz" wrap="square" lIns="0" tIns="45719" rIns="0" bIns="45719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 2</a:t>
            </a:r>
            <a:endParaRPr kumimoji="0" lang="en-US" altLang="zh-T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18715" y="5699273"/>
            <a:ext cx="685165" cy="40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Overflow="overflow" horzOverflow="overflow" vert="horz" wrap="square" lIns="0" tIns="45719" rIns="0" bIns="45719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 3 </a:t>
            </a:r>
            <a:endParaRPr kumimoji="0" lang="en-US" altLang="zh-T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5" name="直線單箭頭接點 14"/>
          <p:cNvCxnSpPr>
            <a:stCxn id="2" idx="2"/>
            <a:endCxn id="9" idx="0"/>
          </p:cNvCxnSpPr>
          <p:nvPr/>
        </p:nvCxnSpPr>
        <p:spPr>
          <a:xfrm>
            <a:off x="701675" y="3100070"/>
            <a:ext cx="39814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線單箭頭接點 15"/>
          <p:cNvCxnSpPr>
            <a:stCxn id="3" idx="2"/>
          </p:cNvCxnSpPr>
          <p:nvPr/>
        </p:nvCxnSpPr>
        <p:spPr>
          <a:xfrm flipH="1">
            <a:off x="1099820" y="3100070"/>
            <a:ext cx="49466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線單箭頭接點 16"/>
          <p:cNvCxnSpPr>
            <a:stCxn id="7" idx="2"/>
          </p:cNvCxnSpPr>
          <p:nvPr/>
        </p:nvCxnSpPr>
        <p:spPr>
          <a:xfrm flipH="1">
            <a:off x="1099820" y="3100070"/>
            <a:ext cx="131889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線單箭頭接點 17"/>
          <p:cNvCxnSpPr>
            <a:stCxn id="8" idx="2"/>
          </p:cNvCxnSpPr>
          <p:nvPr/>
        </p:nvCxnSpPr>
        <p:spPr>
          <a:xfrm flipH="1">
            <a:off x="1122680" y="3100070"/>
            <a:ext cx="211518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線單箭頭接點 18"/>
          <p:cNvCxnSpPr>
            <a:stCxn id="2" idx="2"/>
            <a:endCxn id="10" idx="0"/>
          </p:cNvCxnSpPr>
          <p:nvPr/>
        </p:nvCxnSpPr>
        <p:spPr>
          <a:xfrm>
            <a:off x="701675" y="3100070"/>
            <a:ext cx="122237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直線單箭頭接點 19"/>
          <p:cNvCxnSpPr>
            <a:stCxn id="3" idx="2"/>
            <a:endCxn id="10" idx="0"/>
          </p:cNvCxnSpPr>
          <p:nvPr/>
        </p:nvCxnSpPr>
        <p:spPr>
          <a:xfrm>
            <a:off x="1594485" y="3100070"/>
            <a:ext cx="32956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線單箭頭接點 20"/>
          <p:cNvCxnSpPr/>
          <p:nvPr/>
        </p:nvCxnSpPr>
        <p:spPr>
          <a:xfrm flipH="1">
            <a:off x="1924050" y="3087370"/>
            <a:ext cx="49466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直線單箭頭接點 21"/>
          <p:cNvCxnSpPr>
            <a:stCxn id="8" idx="2"/>
          </p:cNvCxnSpPr>
          <p:nvPr/>
        </p:nvCxnSpPr>
        <p:spPr>
          <a:xfrm flipH="1">
            <a:off x="1924050" y="3100070"/>
            <a:ext cx="131381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直線單箭頭接點 22"/>
          <p:cNvCxnSpPr>
            <a:stCxn id="2" idx="2"/>
            <a:endCxn id="11" idx="0"/>
          </p:cNvCxnSpPr>
          <p:nvPr/>
        </p:nvCxnSpPr>
        <p:spPr>
          <a:xfrm>
            <a:off x="701675" y="3100070"/>
            <a:ext cx="204152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直線單箭頭接點 23"/>
          <p:cNvCxnSpPr>
            <a:endCxn id="11" idx="0"/>
          </p:cNvCxnSpPr>
          <p:nvPr/>
        </p:nvCxnSpPr>
        <p:spPr>
          <a:xfrm>
            <a:off x="1594485" y="3100070"/>
            <a:ext cx="114871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直線單箭頭接點 24"/>
          <p:cNvCxnSpPr>
            <a:stCxn id="7" idx="2"/>
          </p:cNvCxnSpPr>
          <p:nvPr/>
        </p:nvCxnSpPr>
        <p:spPr>
          <a:xfrm>
            <a:off x="2418715" y="3100070"/>
            <a:ext cx="32448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直線單箭頭接點 25"/>
          <p:cNvCxnSpPr>
            <a:stCxn id="8" idx="2"/>
            <a:endCxn id="11" idx="0"/>
          </p:cNvCxnSpPr>
          <p:nvPr/>
        </p:nvCxnSpPr>
        <p:spPr>
          <a:xfrm flipH="1">
            <a:off x="2743200" y="3100070"/>
            <a:ext cx="494665" cy="103568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直線單箭頭接點 26"/>
          <p:cNvCxnSpPr>
            <a:stCxn id="9" idx="2"/>
            <a:endCxn id="12" idx="0"/>
          </p:cNvCxnSpPr>
          <p:nvPr/>
        </p:nvCxnSpPr>
        <p:spPr>
          <a:xfrm>
            <a:off x="1099820" y="4542790"/>
            <a:ext cx="0" cy="11690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直線單箭頭接點 27"/>
          <p:cNvCxnSpPr>
            <a:stCxn id="10" idx="2"/>
            <a:endCxn id="12" idx="0"/>
          </p:cNvCxnSpPr>
          <p:nvPr/>
        </p:nvCxnSpPr>
        <p:spPr>
          <a:xfrm flipH="1">
            <a:off x="1099820" y="4542790"/>
            <a:ext cx="824230" cy="11690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線單箭頭接點 28"/>
          <p:cNvCxnSpPr>
            <a:stCxn id="11" idx="2"/>
          </p:cNvCxnSpPr>
          <p:nvPr/>
        </p:nvCxnSpPr>
        <p:spPr>
          <a:xfrm flipH="1">
            <a:off x="1099820" y="4542790"/>
            <a:ext cx="1643380" cy="11690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線單箭頭接點 29"/>
          <p:cNvCxnSpPr>
            <a:stCxn id="9" idx="2"/>
            <a:endCxn id="13" idx="0"/>
          </p:cNvCxnSpPr>
          <p:nvPr/>
        </p:nvCxnSpPr>
        <p:spPr>
          <a:xfrm>
            <a:off x="1099820" y="4542790"/>
            <a:ext cx="837565" cy="11690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線單箭頭接點 30"/>
          <p:cNvCxnSpPr>
            <a:stCxn id="10" idx="2"/>
          </p:cNvCxnSpPr>
          <p:nvPr/>
        </p:nvCxnSpPr>
        <p:spPr>
          <a:xfrm>
            <a:off x="1924050" y="4542790"/>
            <a:ext cx="0" cy="11690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直線單箭頭接點 31"/>
          <p:cNvCxnSpPr/>
          <p:nvPr/>
        </p:nvCxnSpPr>
        <p:spPr>
          <a:xfrm>
            <a:off x="1924050" y="4530090"/>
            <a:ext cx="819150" cy="11690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直線單箭頭接點 32"/>
          <p:cNvCxnSpPr>
            <a:endCxn id="12" idx="0"/>
          </p:cNvCxnSpPr>
          <p:nvPr/>
        </p:nvCxnSpPr>
        <p:spPr>
          <a:xfrm flipH="1">
            <a:off x="1099820" y="4542790"/>
            <a:ext cx="1643380" cy="11690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直線單箭頭接點 33"/>
          <p:cNvCxnSpPr>
            <a:stCxn id="11" idx="2"/>
          </p:cNvCxnSpPr>
          <p:nvPr/>
        </p:nvCxnSpPr>
        <p:spPr>
          <a:xfrm flipH="1">
            <a:off x="1924050" y="4542790"/>
            <a:ext cx="819150" cy="11690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線單箭頭接點 34"/>
          <p:cNvCxnSpPr/>
          <p:nvPr/>
        </p:nvCxnSpPr>
        <p:spPr>
          <a:xfrm>
            <a:off x="2743200" y="4530090"/>
            <a:ext cx="0" cy="11690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直線單箭頭接點 35"/>
          <p:cNvCxnSpPr>
            <a:stCxn id="9" idx="2"/>
          </p:cNvCxnSpPr>
          <p:nvPr/>
        </p:nvCxnSpPr>
        <p:spPr>
          <a:xfrm>
            <a:off x="1099820" y="4542790"/>
            <a:ext cx="1661160" cy="11690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7" name="圖片 86" descr="forw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485" y="3787140"/>
            <a:ext cx="1219200" cy="1219200"/>
          </a:xfrm>
          <a:prstGeom prst="rect">
            <a:avLst/>
          </a:prstGeom>
        </p:spPr>
      </p:pic>
      <p:sp>
        <p:nvSpPr>
          <p:cNvPr id="88" name="標題 4"/>
          <p:cNvSpPr>
            <a:spLocks noGrp="1"/>
          </p:cNvSpPr>
          <p:nvPr/>
        </p:nvSpPr>
        <p:spPr>
          <a:xfrm>
            <a:off x="265612" y="1504220"/>
            <a:ext cx="8208916" cy="68796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800" b="0" i="0" u="none" strike="noStrike" cap="none" spc="-142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2pPr>
            <a:lvl3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3pPr>
            <a:lvl4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4pPr>
            <a:lvl5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5pPr>
            <a:lvl6pPr marL="0" marR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6pPr>
            <a:lvl7pPr marL="0" marR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7pPr>
            <a:lvl8pPr marL="0" marR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8pPr>
            <a:lvl9pPr marL="0" marR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b="0" i="0" u="none" strike="noStrike" cap="none" spc="-15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9pPr>
          </a:lstStyle>
          <a:p>
            <a:endParaRPr lang="zh-TW" altLang="en-US" sz="1600" b="1" dirty="0" smtClean="0">
              <a:solidFill>
                <a:srgbClr val="C00000"/>
              </a:solidFill>
              <a:effectLst/>
              <a:sym typeface="+mn-ea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935764" y="1653223"/>
            <a:ext cx="2011680" cy="59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  <a:sym typeface="+mn-ea"/>
              </a:rPr>
              <a:t>傳統點對點各自對接</a:t>
            </a:r>
            <a:endParaRPr lang="zh-TW" altLang="en-US" sz="1600" b="1" dirty="0" smtClean="0">
              <a:solidFill>
                <a:srgbClr val="C00000"/>
              </a:solidFill>
              <a:latin typeface="微軟正黑體" panose="020B0604030504040204" charset="-120"/>
              <a:ea typeface="微軟正黑體" panose="020B0604030504040204" charset="-120"/>
              <a:sym typeface="+mn-ea"/>
            </a:endParaRPr>
          </a:p>
          <a:p>
            <a:pPr algn="ctr"/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  <a:sym typeface="+mn-ea"/>
              </a:rPr>
              <a:t>高成本</a:t>
            </a:r>
            <a:r>
              <a:rPr lang="en-US" altLang="zh-TW" sz="1600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  <a:sym typeface="+mn-ea"/>
              </a:rPr>
              <a:t>,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  <a:sym typeface="+mn-ea"/>
              </a:rPr>
              <a:t>低效率</a:t>
            </a:r>
            <a:endParaRPr lang="zh-TW" altLang="en-US" sz="1600" b="1" dirty="0" smtClean="0">
              <a:solidFill>
                <a:srgbClr val="C00000"/>
              </a:solidFill>
              <a:latin typeface="微軟正黑體" panose="020B0604030504040204" charset="-120"/>
              <a:ea typeface="微軟正黑體" panose="020B0604030504040204" charset="-120"/>
              <a:sym typeface="+mn-ea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1229499" y="639857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  <a:sym typeface="+mn-ea"/>
              </a:rPr>
              <a:t>集成費力耗時</a:t>
            </a:r>
            <a:endParaRPr lang="zh-TW" altLang="en-US" sz="1600" b="1" dirty="0" smtClean="0">
              <a:solidFill>
                <a:srgbClr val="C00000"/>
              </a:solidFill>
              <a:latin typeface="微軟正黑體" panose="020B0604030504040204" charset="-120"/>
              <a:ea typeface="微軟正黑體" panose="020B0604030504040204" charset="-120"/>
              <a:sym typeface="+mn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972685" y="1656715"/>
            <a:ext cx="3501390" cy="5091747"/>
            <a:chOff x="4972685" y="1656715"/>
            <a:chExt cx="3501390" cy="5091747"/>
          </a:xfrm>
        </p:grpSpPr>
        <p:sp>
          <p:nvSpPr>
            <p:cNvPr id="38" name="圓角矩形 37"/>
            <p:cNvSpPr/>
            <p:nvPr/>
          </p:nvSpPr>
          <p:spPr>
            <a:xfrm>
              <a:off x="4972685" y="2330450"/>
              <a:ext cx="3501390" cy="39884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5066665" y="2680165"/>
              <a:ext cx="842645" cy="4067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TW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TIPTOP</a:t>
              </a:r>
              <a:endPara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6038215" y="2680482"/>
              <a:ext cx="685165" cy="4067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TW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T100</a:t>
              </a:r>
              <a:endPara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6862445" y="2680482"/>
              <a:ext cx="685165" cy="4067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TW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E10</a:t>
              </a:r>
              <a:endPara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7681595" y="2680482"/>
              <a:ext cx="685165" cy="40674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TW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WF</a:t>
              </a:r>
              <a:endPara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5543550" y="4123203"/>
              <a:ext cx="685165" cy="4067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0" tIns="45719" rIns="0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TW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MES 1 </a:t>
              </a:r>
              <a:endPara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6367780" y="4123203"/>
              <a:ext cx="685165" cy="4067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0" tIns="45719" rIns="0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TW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MES 2</a:t>
              </a:r>
              <a:endPara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7186930" y="4123203"/>
              <a:ext cx="685165" cy="40674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0" tIns="45719" rIns="0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TW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MES 3</a:t>
              </a:r>
              <a:endPara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6" name="圓角矩形 45"/>
            <p:cNvSpPr/>
            <p:nvPr/>
          </p:nvSpPr>
          <p:spPr>
            <a:xfrm>
              <a:off x="5543550" y="5699273"/>
              <a:ext cx="685165" cy="40674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0" tIns="45719" rIns="0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TW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FA 1 </a:t>
              </a:r>
              <a:endPara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圓角矩形 46"/>
            <p:cNvSpPr/>
            <p:nvPr/>
          </p:nvSpPr>
          <p:spPr>
            <a:xfrm>
              <a:off x="6381115" y="5699273"/>
              <a:ext cx="685165" cy="40674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0" tIns="45719" rIns="0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TW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FA 2</a:t>
              </a:r>
              <a:endPara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7205345" y="5699273"/>
              <a:ext cx="685165" cy="40674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0" tIns="45719" rIns="0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TW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FA 3 </a:t>
              </a:r>
              <a:endParaRPr kumimoji="0" lang="en-US" altLang="zh-TW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052060" y="3467735"/>
              <a:ext cx="3302635" cy="3194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TW" altLang="en-US" sz="1400" dirty="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  <a:sym typeface="Calibri" panose="020F0502020204030204"/>
                </a:rPr>
                <a:t>互聯中台標準信息協議</a:t>
              </a:r>
              <a:endParaRPr kumimoji="0" lang="zh-TW" alt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5052060" y="4953635"/>
              <a:ext cx="3276600" cy="31940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TW" altLang="en-US" sz="1400">
                  <a:solidFill>
                    <a:schemeClr val="bg1"/>
                  </a:solidFill>
                  <a:latin typeface="微軟正黑體" panose="020B0604030504040204" charset="-120"/>
                  <a:ea typeface="微軟正黑體" panose="020B0604030504040204" charset="-120"/>
                  <a:sym typeface="Calibri" panose="020F0502020204030204"/>
                </a:rPr>
                <a:t>互聯中台標準信息協議</a:t>
              </a:r>
              <a:endParaRPr kumimoji="0" lang="zh-TW" altLang="en-US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Calibri" panose="020F0502020204030204"/>
                <a:sym typeface="Calibri" panose="020F0502020204030204"/>
              </a:endParaRPr>
            </a:p>
          </p:txBody>
        </p:sp>
        <p:cxnSp>
          <p:nvCxnSpPr>
            <p:cNvPr id="73" name="直線單箭頭接點 72"/>
            <p:cNvCxnSpPr>
              <a:stCxn id="39" idx="2"/>
            </p:cNvCxnSpPr>
            <p:nvPr/>
          </p:nvCxnSpPr>
          <p:spPr>
            <a:xfrm>
              <a:off x="5488305" y="310007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4" name="直線單箭頭接點 73"/>
            <p:cNvCxnSpPr/>
            <p:nvPr/>
          </p:nvCxnSpPr>
          <p:spPr>
            <a:xfrm>
              <a:off x="6367780" y="308737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5" name="直線單箭頭接點 74"/>
            <p:cNvCxnSpPr/>
            <p:nvPr/>
          </p:nvCxnSpPr>
          <p:spPr>
            <a:xfrm>
              <a:off x="7205345" y="308737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直線單箭頭接點 75"/>
            <p:cNvCxnSpPr/>
            <p:nvPr/>
          </p:nvCxnSpPr>
          <p:spPr>
            <a:xfrm>
              <a:off x="8063230" y="308737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7" name="直線單箭頭接點 76"/>
            <p:cNvCxnSpPr/>
            <p:nvPr/>
          </p:nvCxnSpPr>
          <p:spPr>
            <a:xfrm>
              <a:off x="5909310" y="378714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8" name="直線單箭頭接點 77"/>
            <p:cNvCxnSpPr/>
            <p:nvPr/>
          </p:nvCxnSpPr>
          <p:spPr>
            <a:xfrm>
              <a:off x="6723380" y="378714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9" name="直線單箭頭接點 78"/>
            <p:cNvCxnSpPr/>
            <p:nvPr/>
          </p:nvCxnSpPr>
          <p:spPr>
            <a:xfrm>
              <a:off x="7547610" y="378714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0" name="直線單箭頭接點 79"/>
            <p:cNvCxnSpPr/>
            <p:nvPr/>
          </p:nvCxnSpPr>
          <p:spPr>
            <a:xfrm>
              <a:off x="5909310" y="457327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1" name="直線單箭頭接點 80"/>
            <p:cNvCxnSpPr/>
            <p:nvPr/>
          </p:nvCxnSpPr>
          <p:spPr>
            <a:xfrm>
              <a:off x="6723380" y="457327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2" name="直線單箭頭接點 81"/>
            <p:cNvCxnSpPr/>
            <p:nvPr/>
          </p:nvCxnSpPr>
          <p:spPr>
            <a:xfrm>
              <a:off x="7547610" y="457327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直線單箭頭接點 82"/>
            <p:cNvCxnSpPr/>
            <p:nvPr/>
          </p:nvCxnSpPr>
          <p:spPr>
            <a:xfrm>
              <a:off x="5909310" y="531876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4" name="直線單箭頭接點 83"/>
            <p:cNvCxnSpPr/>
            <p:nvPr/>
          </p:nvCxnSpPr>
          <p:spPr>
            <a:xfrm>
              <a:off x="6723380" y="531876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5" name="直線單箭頭接點 84"/>
            <p:cNvCxnSpPr/>
            <p:nvPr/>
          </p:nvCxnSpPr>
          <p:spPr>
            <a:xfrm>
              <a:off x="7547610" y="5318760"/>
              <a:ext cx="0" cy="38036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0" name="文字方塊 89"/>
            <p:cNvSpPr txBox="1"/>
            <p:nvPr/>
          </p:nvSpPr>
          <p:spPr>
            <a:xfrm>
              <a:off x="5717540" y="1656715"/>
              <a:ext cx="2011680" cy="597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charset="-120"/>
                  <a:ea typeface="微軟正黑體" panose="020B0604030504040204" charset="-120"/>
                  <a:sym typeface="+mn-ea"/>
                </a:rPr>
                <a:t>互聯中台標準化對接</a:t>
              </a:r>
              <a:endParaRPr lang="zh-TW" altLang="en-US" sz="1600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  <a:sym typeface="+mn-ea"/>
              </a:endParaRPr>
            </a:p>
            <a:p>
              <a:pPr algn="ctr"/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charset="-120"/>
                  <a:ea typeface="微軟正黑體" panose="020B0604030504040204" charset="-120"/>
                  <a:sym typeface="+mn-ea"/>
                </a:rPr>
                <a:t>低成本</a:t>
              </a:r>
              <a:r>
                <a:rPr lang="en-US" altLang="zh-TW" sz="1600" b="1" dirty="0" smtClean="0">
                  <a:solidFill>
                    <a:srgbClr val="C00000"/>
                  </a:solidFill>
                  <a:latin typeface="微軟正黑體" panose="020B0604030504040204" charset="-120"/>
                  <a:ea typeface="微軟正黑體" panose="020B0604030504040204" charset="-120"/>
                  <a:sym typeface="+mn-ea"/>
                </a:rPr>
                <a:t>,</a:t>
              </a:r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charset="-120"/>
                  <a:ea typeface="微軟正黑體" panose="020B0604030504040204" charset="-120"/>
                  <a:sym typeface="+mn-ea"/>
                </a:rPr>
                <a:t>高效率</a:t>
              </a:r>
              <a:endParaRPr lang="zh-TW" altLang="en-US" sz="1600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  <a:sym typeface="+mn-ea"/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6127432" y="6394767"/>
              <a:ext cx="1402080" cy="353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1600" b="1" dirty="0" smtClean="0">
                  <a:solidFill>
                    <a:srgbClr val="C00000"/>
                  </a:solidFill>
                  <a:latin typeface="微軟正黑體" panose="020B0604030504040204" charset="-120"/>
                  <a:ea typeface="微軟正黑體" panose="020B0604030504040204" charset="-120"/>
                  <a:sym typeface="+mn-ea"/>
                </a:rPr>
                <a:t>集成快速對接</a:t>
              </a:r>
              <a:endParaRPr lang="zh-TW" altLang="en-US" sz="1600" b="1" dirty="0" smtClean="0">
                <a:solidFill>
                  <a:srgbClr val="C00000"/>
                </a:solidFill>
                <a:latin typeface="微軟正黑體" panose="020B0604030504040204" charset="-120"/>
                <a:ea typeface="微軟正黑體" panose="020B0604030504040204" charset="-120"/>
                <a:sym typeface="+mn-ea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 smtClean="0"/>
              <a:t>選擇熟悉</a:t>
            </a:r>
            <a:r>
              <a:rPr lang="zh-TW" altLang="en-US" dirty="0"/>
              <a:t>的</a:t>
            </a:r>
            <a:r>
              <a:rPr lang="zh-TW" altLang="en-US" dirty="0" smtClean="0"/>
              <a:t>技術類型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400" dirty="0" smtClean="0"/>
              <a:t>WS + XML</a:t>
            </a:r>
            <a:endParaRPr lang="en-US" altLang="zh-TW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400" dirty="0" smtClean="0"/>
              <a:t>RESTful +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JSON(</a:t>
            </a:r>
            <a:r>
              <a:rPr lang="zh-TW" altLang="en-US" sz="2400" dirty="0" smtClean="0"/>
              <a:t>後續提供</a:t>
            </a:r>
            <a:r>
              <a:rPr lang="en-US" altLang="zh-TW" sz="2400" dirty="0" smtClean="0"/>
              <a:t>)</a:t>
            </a:r>
            <a:endParaRPr lang="en-US" altLang="zh-TW" sz="2400" dirty="0" smtClean="0"/>
          </a:p>
          <a:p>
            <a:r>
              <a:rPr lang="zh-TW" altLang="en-US" dirty="0" smtClean="0"/>
              <a:t>整合接</a:t>
            </a:r>
            <a:r>
              <a:rPr lang="zh-TW" altLang="en-US" dirty="0"/>
              <a:t>口</a:t>
            </a:r>
            <a:r>
              <a:rPr lang="zh-TW" altLang="en-US" dirty="0" smtClean="0"/>
              <a:t>開發</a:t>
            </a:r>
            <a:endParaRPr lang="en-US" altLang="zh-TW" dirty="0" smtClean="0"/>
          </a:p>
          <a:p>
            <a:pPr lvl="1"/>
            <a:r>
              <a:rPr lang="zh-TW" altLang="en-US" dirty="0"/>
              <a:t>實</a:t>
            </a:r>
            <a:r>
              <a:rPr lang="zh-TW" altLang="en-US" dirty="0" smtClean="0"/>
              <a:t>作整合接口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</a:t>
            </a:r>
            <a:r>
              <a:rPr lang="zh-TW" altLang="en-US" dirty="0"/>
              <a:t>台</a:t>
            </a:r>
            <a:r>
              <a:rPr lang="zh-TW" altLang="en-US" dirty="0" smtClean="0"/>
              <a:t>註冊產品</a:t>
            </a:r>
            <a:endParaRPr lang="en-US" altLang="zh-TW" dirty="0" smtClean="0"/>
          </a:p>
          <a:p>
            <a:r>
              <a:rPr lang="zh-TW" altLang="en-US" dirty="0" smtClean="0"/>
              <a:t>整合</a:t>
            </a:r>
            <a:r>
              <a:rPr lang="zh-TW" altLang="en-US" dirty="0"/>
              <a:t>服務開發</a:t>
            </a:r>
            <a:endParaRPr lang="en-US" altLang="zh-TW" dirty="0" smtClean="0"/>
          </a:p>
          <a:p>
            <a:pPr lvl="1"/>
            <a:r>
              <a:rPr lang="zh-TW" altLang="en-US" dirty="0"/>
              <a:t>實作</a:t>
            </a:r>
            <a:r>
              <a:rPr lang="zh-TW" altLang="en-US" dirty="0" smtClean="0"/>
              <a:t>服務內容</a:t>
            </a:r>
            <a:endParaRPr lang="en-US" altLang="zh-TW" dirty="0"/>
          </a:p>
          <a:p>
            <a:pPr lvl="1"/>
            <a:r>
              <a:rPr lang="zh-TW" altLang="en-US" dirty="0" smtClean="0"/>
              <a:t>中</a:t>
            </a:r>
            <a:r>
              <a:rPr lang="zh-TW" altLang="en-US" dirty="0"/>
              <a:t>台</a:t>
            </a:r>
            <a:r>
              <a:rPr lang="zh-TW" altLang="en-US" dirty="0" smtClean="0"/>
              <a:t>註冊服務</a:t>
            </a:r>
            <a:endParaRPr lang="en-US" altLang="zh-TW" dirty="0" smtClean="0"/>
          </a:p>
          <a:p>
            <a:r>
              <a:rPr lang="zh-TW" altLang="en-US" dirty="0" smtClean="0"/>
              <a:t>進行測</a:t>
            </a:r>
            <a:r>
              <a:rPr lang="zh-TW" altLang="en-US" dirty="0"/>
              <a:t>試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 descr="http://img.taopic.com/uploads/allimg/130530/235097-130530210K474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6"/>
          <a:stretch>
            <a:fillRect/>
          </a:stretch>
        </p:blipFill>
        <p:spPr bwMode="auto">
          <a:xfrm>
            <a:off x="6155374" y="3172690"/>
            <a:ext cx="2988626" cy="36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Jerry</a:t>
            </a:r>
            <a:r>
              <a:rPr lang="zh-TW" altLang="en-US" dirty="0" smtClean="0"/>
              <a:t>要進行的工作項目</a:t>
            </a:r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5585530" y="229717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工作表" showAsIcon="1" r:id="rId2" imgW="914400" imgH="771525" progId="Excel.Sheet.12">
                  <p:embed/>
                </p:oleObj>
              </mc:Choice>
              <mc:Fallback>
                <p:oleObj name="工作表" showAsIcon="1" r:id="rId2" imgW="914400" imgH="771525" progId="Excel.Sheet.12">
                  <p:embed/>
                  <p:pic>
                    <p:nvPicPr>
                      <p:cNvPr id="0" name="圖片 103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85530" y="229717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選擇技術類型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SoftABC</a:t>
            </a:r>
            <a:r>
              <a:rPr lang="zh-TW" altLang="en-US" dirty="0" smtClean="0"/>
              <a:t>系統一直是用</a:t>
            </a:r>
            <a:r>
              <a:rPr lang="en-US" altLang="zh-TW" dirty="0" smtClean="0"/>
              <a:t>WS</a:t>
            </a:r>
            <a:r>
              <a:rPr lang="zh-TW" altLang="en-US" dirty="0" smtClean="0"/>
              <a:t>與</a:t>
            </a:r>
            <a:r>
              <a:rPr lang="en-US" altLang="zh-TW" dirty="0" smtClean="0"/>
              <a:t>XML</a:t>
            </a:r>
            <a:r>
              <a:rPr lang="zh-TW" altLang="en-US" dirty="0" smtClean="0"/>
              <a:t>進行整合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Jerry</a:t>
            </a:r>
            <a:r>
              <a:rPr lang="zh-TW" altLang="en-US" dirty="0" smtClean="0"/>
              <a:t>選擇開發</a:t>
            </a:r>
            <a:r>
              <a:rPr lang="en-US" altLang="zh-TW" dirty="0" smtClean="0"/>
              <a:t>WS+XML</a:t>
            </a:r>
            <a:r>
              <a:rPr lang="zh-TW" altLang="en-US" dirty="0" smtClean="0"/>
              <a:t>，連接互聯中台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整合接口</a:t>
            </a:r>
            <a:r>
              <a:rPr lang="zh-TW" altLang="en-US" dirty="0" smtClean="0"/>
              <a:t>開發</a:t>
            </a:r>
            <a:endParaRPr lang="zh-TW" altLang="en-US" dirty="0"/>
          </a:p>
        </p:txBody>
      </p:sp>
      <p:sp>
        <p:nvSpPr>
          <p:cNvPr id="4" name="內容版面配置區 1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n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1pPr>
            <a:lvl2pPr marL="783590" marR="0" indent="-32639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ü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2pPr>
            <a:lvl3pPr marL="1219200" marR="0" indent="-3048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p"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3pPr>
            <a:lvl4pPr marL="17373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Ø"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4pPr>
            <a:lvl5pPr marL="21945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5pPr>
            <a:lvl6pPr marL="26517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6pPr>
            <a:lvl7pPr marL="31089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7pPr>
            <a:lvl8pPr marL="35661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8pPr>
            <a:lvl9pPr marL="40233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9pPr>
          </a:lstStyle>
          <a:p>
            <a:r>
              <a:rPr lang="zh-TW" altLang="en-US" dirty="0"/>
              <a:t>目的：連接中台的整合接口</a:t>
            </a:r>
            <a:endParaRPr lang="en-US" altLang="zh-TW" dirty="0"/>
          </a:p>
          <a:p>
            <a:r>
              <a:rPr lang="zh-TW" altLang="en-US" dirty="0" smtClean="0"/>
              <a:t>實作內容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開發</a:t>
            </a:r>
            <a:r>
              <a:rPr lang="en-US" altLang="zh-TW" dirty="0" smtClean="0"/>
              <a:t>WS</a:t>
            </a:r>
            <a:r>
              <a:rPr lang="zh-TW" altLang="en-US" dirty="0" smtClean="0"/>
              <a:t>，並包含</a:t>
            </a:r>
            <a:r>
              <a:rPr lang="en-US" altLang="zh-TW" dirty="0" smtClean="0"/>
              <a:t>invokeSrv</a:t>
            </a:r>
            <a:r>
              <a:rPr lang="zh-TW" altLang="en-US" dirty="0" smtClean="0"/>
              <a:t>名稱的</a:t>
            </a:r>
            <a:r>
              <a:rPr lang="en-US" altLang="zh-TW" dirty="0" smtClean="0"/>
              <a:t>operation</a:t>
            </a:r>
            <a:endParaRPr lang="en-US" altLang="zh-TW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244" y="3541598"/>
            <a:ext cx="7971428" cy="292380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39338" y="4797287"/>
            <a:ext cx="1722783" cy="18155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45719" tIns="45719" rIns="45719" bIns="45719" numCol="1" spcCol="38100" rtlCol="0" anchor="b" anchorCtr="0">
            <a:noAutofit/>
          </a:bodyPr>
          <a:lstStyle/>
          <a:p>
            <a:pPr algn="r"/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</a:rPr>
              <a:t>SoftABC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五邊形 5"/>
          <p:cNvSpPr/>
          <p:nvPr/>
        </p:nvSpPr>
        <p:spPr>
          <a:xfrm>
            <a:off x="6406368" y="5201478"/>
            <a:ext cx="338990" cy="27829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1"/>
          <p:cNvSpPr txBox="1"/>
          <p:nvPr/>
        </p:nvSpPr>
        <p:spPr>
          <a:xfrm>
            <a:off x="446405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n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1pPr>
            <a:lvl2pPr marL="783590" marR="0" indent="-32639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ü"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2pPr>
            <a:lvl3pPr marL="1219200" marR="0" indent="-30480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p"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3pPr>
            <a:lvl4pPr marL="17373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 pitchFamily="2" charset="2"/>
              <a:buChar char="Ø"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4pPr>
            <a:lvl5pPr marL="21945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5pPr>
            <a:lvl6pPr marL="26517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6pPr>
            <a:lvl7pPr marL="31089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7pPr>
            <a:lvl8pPr marL="35661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8pPr>
            <a:lvl9pPr marL="4023360" marR="0" indent="-365760" algn="l" defTabSz="9144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53735"/>
              </a:buClr>
              <a:buSzPct val="100000"/>
              <a:buFont typeface="Wingdings" panose="05000000000000000000"/>
              <a:buChar char="•"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微軟正黑體" panose="020B0604030504040204" charset="-120"/>
              </a:defRPr>
            </a:lvl9pPr>
          </a:lstStyle>
          <a:p>
            <a:r>
              <a:rPr lang="zh-TW" altLang="en-US" sz="2200" dirty="0" smtClean="0"/>
              <a:t>開發</a:t>
            </a:r>
            <a:r>
              <a:rPr lang="en-US" altLang="zh-TW" sz="2200" dirty="0" smtClean="0"/>
              <a:t>WS</a:t>
            </a:r>
            <a:endParaRPr lang="en-US" altLang="zh-TW" sz="2200" dirty="0" smtClean="0"/>
          </a:p>
          <a:p>
            <a:pPr lvl="1"/>
            <a:r>
              <a:rPr lang="zh-TW" altLang="en-US" sz="2200" dirty="0" smtClean="0"/>
              <a:t>產</a:t>
            </a:r>
            <a:r>
              <a:rPr lang="zh-TW" altLang="en-US" sz="2200" dirty="0"/>
              <a:t>生</a:t>
            </a:r>
            <a:r>
              <a:rPr lang="en-US" altLang="zh-TW" sz="2200" dirty="0" smtClean="0"/>
              <a:t>WSDL</a:t>
            </a:r>
            <a:r>
              <a:rPr lang="zh-TW" altLang="en-US" sz="2200" dirty="0" smtClean="0"/>
              <a:t>位置，後續用來於中台進行註冊</a:t>
            </a:r>
            <a:endParaRPr lang="en-US" altLang="zh-TW" sz="2200" dirty="0" smtClean="0"/>
          </a:p>
          <a:p>
            <a:pPr lvl="1"/>
            <a:r>
              <a:rPr lang="en-US" altLang="zh-TW" sz="2200" dirty="0" smtClean="0"/>
              <a:t>WSDL</a:t>
            </a:r>
            <a:r>
              <a:rPr lang="zh-TW" altLang="en-US" sz="2200" dirty="0" smtClean="0"/>
              <a:t>中須包含</a:t>
            </a:r>
            <a:r>
              <a:rPr lang="en-US" altLang="zh-TW" sz="2200" dirty="0" smtClean="0"/>
              <a:t>invokeSrv</a:t>
            </a:r>
            <a:r>
              <a:rPr lang="zh-TW" altLang="en-US" sz="2200" dirty="0" smtClean="0"/>
              <a:t>之</a:t>
            </a:r>
            <a:r>
              <a:rPr lang="en-US" altLang="zh-TW" sz="2200" dirty="0" smtClean="0"/>
              <a:t>operation</a:t>
            </a:r>
            <a:endParaRPr lang="en-US" altLang="zh-TW" sz="2200" dirty="0" smtClean="0">
              <a:sym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0"/>
          </p:nvPr>
        </p:nvPicPr>
        <p:blipFill rotWithShape="1">
          <a:blip r:embed="rId1"/>
          <a:srcRect r="39178"/>
          <a:stretch>
            <a:fillRect/>
          </a:stretch>
        </p:blipFill>
        <p:spPr>
          <a:xfrm>
            <a:off x="241528" y="3068467"/>
            <a:ext cx="8434884" cy="2577001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整合接</a:t>
            </a:r>
            <a:r>
              <a:rPr lang="zh-TW" altLang="en-US" dirty="0"/>
              <a:t>口開發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2120349" y="5168348"/>
            <a:ext cx="1007165" cy="13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直線圖說文字 1 (加上框線和強調線) 1"/>
          <p:cNvSpPr/>
          <p:nvPr/>
        </p:nvSpPr>
        <p:spPr>
          <a:xfrm>
            <a:off x="5663565" y="5543550"/>
            <a:ext cx="3267710" cy="367030"/>
          </a:xfrm>
          <a:prstGeom prst="accentBorderCallout1">
            <a:avLst>
              <a:gd name="adj1" fmla="val 23183"/>
              <a:gd name="adj2" fmla="val -2118"/>
              <a:gd name="adj3" fmla="val -78546"/>
              <a:gd name="adj4" fmla="val -42984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TW" sz="18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invokeSrv</a:t>
            </a:r>
            <a:r>
              <a:rPr kumimoji="0" lang="zh-TW" altLang="en-US" sz="18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軟正黑體" panose="020B0604030504040204" charset="-120"/>
                <a:ea typeface="微軟正黑體" panose="020B0604030504040204" charset="-120"/>
                <a:cs typeface="微軟正黑體" panose="020B0604030504040204" charset="-120"/>
                <a:sym typeface="Calibri" panose="020F0502020204030204"/>
              </a:rPr>
              <a:t>接口參數為單個字串</a:t>
            </a:r>
            <a:endParaRPr kumimoji="0" lang="zh-TW" altLang="en-US" sz="1800" b="0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軟正黑體" panose="020B0604030504040204" charset="-120"/>
              <a:ea typeface="微軟正黑體" panose="020B0604030504040204" charset="-120"/>
              <a:cs typeface="微軟正黑體" panose="020B0604030504040204" charset="-120"/>
              <a:sym typeface="Calibri" panose="020F05020202040302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3150" y="4999355"/>
            <a:ext cx="3564890" cy="210820"/>
          </a:xfrm>
          <a:prstGeom prst="rect">
            <a:avLst/>
          </a:prstGeom>
          <a:solidFill>
            <a:srgbClr val="FFFF00">
              <a:alpha val="34000"/>
            </a:srgbClr>
          </a:solidFill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ctr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互聯中台 </a:t>
            </a:r>
            <a:r>
              <a:rPr lang="en-US" altLang="zh-TW" dirty="0" smtClean="0"/>
              <a:t>- </a:t>
            </a:r>
            <a:r>
              <a:rPr lang="zh-TW" altLang="en-US" dirty="0" smtClean="0"/>
              <a:t>註冊產品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15225" y="1391521"/>
            <a:ext cx="74126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000" dirty="0"/>
              <a:t>開啟中台管理</a:t>
            </a:r>
            <a:r>
              <a:rPr lang="zh-TW" altLang="en-US" sz="2000" dirty="0" smtClean="0"/>
              <a:t>系統 </a:t>
            </a:r>
            <a:r>
              <a:rPr lang="en-US" altLang="zh-TW" sz="2000" dirty="0" smtClean="0">
                <a:hlinkClick r:id="rId1"/>
              </a:rPr>
              <a:t>http://IP</a:t>
            </a:r>
            <a:r>
              <a:rPr lang="zh-TW" altLang="en-US" sz="2000" dirty="0" smtClean="0">
                <a:hlinkClick r:id="rId1"/>
              </a:rPr>
              <a:t>位置</a:t>
            </a:r>
            <a:r>
              <a:rPr lang="en-US" altLang="zh-TW" sz="2000" dirty="0" smtClean="0">
                <a:hlinkClick r:id="rId1"/>
              </a:rPr>
              <a:t>:9990/</a:t>
            </a:r>
            <a:r>
              <a:rPr lang="zh-TW" altLang="en-US" sz="2000" dirty="0" smtClean="0"/>
              <a:t>，用</a:t>
            </a:r>
            <a:r>
              <a:rPr lang="en-US" altLang="zh-TW" sz="2000" dirty="0" smtClean="0"/>
              <a:t>apuser / apuser</a:t>
            </a:r>
            <a:r>
              <a:rPr lang="zh-TW" altLang="en-US" sz="2000" dirty="0" smtClean="0"/>
              <a:t>登入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進入</a:t>
            </a:r>
            <a:r>
              <a:rPr lang="en-US" altLang="zh-TW" sz="2000" dirty="0" smtClean="0"/>
              <a:t>【</a:t>
            </a:r>
            <a:r>
              <a:rPr lang="zh-TW" altLang="en-US" sz="2000" dirty="0" smtClean="0"/>
              <a:t>產品維護</a:t>
            </a:r>
            <a:r>
              <a:rPr lang="en-US" altLang="zh-TW" sz="2000" dirty="0" smtClean="0"/>
              <a:t>】</a:t>
            </a:r>
            <a:r>
              <a:rPr lang="zh-TW" altLang="en-US" sz="2000" dirty="0" smtClean="0"/>
              <a:t>模組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填入下圖</a:t>
            </a:r>
            <a:r>
              <a:rPr lang="en-US" altLang="zh-TW" sz="2000" dirty="0" smtClean="0"/>
              <a:t>1~3</a:t>
            </a:r>
            <a:r>
              <a:rPr lang="zh-TW" altLang="en-US" sz="2000" dirty="0" smtClean="0"/>
              <a:t>欄位內容，點選</a:t>
            </a:r>
            <a:r>
              <a:rPr lang="en-US" altLang="zh-TW" sz="2000" dirty="0" smtClean="0"/>
              <a:t>【</a:t>
            </a:r>
            <a:r>
              <a:rPr lang="zh-TW" altLang="en-US" sz="2000" dirty="0" smtClean="0"/>
              <a:t>新增</a:t>
            </a:r>
            <a:r>
              <a:rPr lang="en-US" altLang="zh-TW" sz="2000" dirty="0" smtClean="0"/>
              <a:t>】</a:t>
            </a:r>
            <a:r>
              <a:rPr lang="zh-TW" altLang="en-US" sz="2000" dirty="0" smtClean="0"/>
              <a:t>按鈕</a:t>
            </a:r>
            <a:endParaRPr lang="en-US" altLang="zh-TW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sz="2000" dirty="0" smtClean="0"/>
              <a:t>看到如下圖</a:t>
            </a:r>
            <a:r>
              <a:rPr lang="en-US" altLang="zh-TW" sz="2000" dirty="0" smtClean="0"/>
              <a:t>SoftABC</a:t>
            </a:r>
            <a:r>
              <a:rPr lang="zh-TW" altLang="en-US" sz="2000" dirty="0" smtClean="0"/>
              <a:t>資料列，表示</a:t>
            </a:r>
            <a:r>
              <a:rPr lang="en-US" altLang="zh-TW" sz="2000" dirty="0" smtClean="0"/>
              <a:t>Jerry</a:t>
            </a:r>
            <a:r>
              <a:rPr lang="zh-TW" altLang="en-US" sz="2000" dirty="0" smtClean="0"/>
              <a:t>已成功連接中台</a:t>
            </a:r>
            <a:endParaRPr lang="zh-TW" altLang="en-US" sz="20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25" y="2947571"/>
            <a:ext cx="8425310" cy="357249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47" y="6060432"/>
            <a:ext cx="8093361" cy="3505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 panose="020F0502020204030204"/>
            <a:ea typeface="Calibri" panose="020F0502020204030204"/>
            <a:cs typeface="Calibri" panose="020F0502020204030204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4819</Words>
  <Application>WPS Presentation</Application>
  <PresentationFormat>如螢幕大小 (4:3)</PresentationFormat>
  <Paragraphs>348</Paragraphs>
  <Slides>20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新細明體</vt:lpstr>
      <vt:lpstr>Wingdings</vt:lpstr>
      <vt:lpstr>Calibri</vt:lpstr>
      <vt:lpstr>Arial</vt:lpstr>
      <vt:lpstr>微軟正黑體</vt:lpstr>
      <vt:lpstr>Wingdings</vt:lpstr>
      <vt:lpstr>Helvetica Neue</vt:lpstr>
      <vt:lpstr>Calibri</vt:lpstr>
      <vt:lpstr>Times New Roman</vt:lpstr>
      <vt:lpstr>Microsoft YaHei</vt:lpstr>
      <vt:lpstr>SimSun</vt:lpstr>
      <vt:lpstr>Arial Unicode MS</vt:lpstr>
      <vt:lpstr>細明體</vt:lpstr>
      <vt:lpstr>Default</vt:lpstr>
      <vt:lpstr>Excel.Sheet.12</vt:lpstr>
      <vt:lpstr>Paint.Picture</vt:lpstr>
      <vt:lpstr>Paint.Picture</vt:lpstr>
      <vt:lpstr>PowerPoint 演示文稿</vt:lpstr>
      <vt:lpstr>PowerPoint 演示文稿</vt:lpstr>
      <vt:lpstr>PowerPoint 演示文稿</vt:lpstr>
      <vt:lpstr>為什麼要接上互聯中台</vt:lpstr>
      <vt:lpstr>Jerry要進行的工作項目</vt:lpstr>
      <vt:lpstr>選擇技術類型 </vt:lpstr>
      <vt:lpstr>整合接口開發</vt:lpstr>
      <vt:lpstr>整合接口開發</vt:lpstr>
      <vt:lpstr>互聯中台 - 註冊產品</vt:lpstr>
      <vt:lpstr>互聯中台 - 產品監控</vt:lpstr>
      <vt:lpstr>整合服務開發</vt:lpstr>
      <vt:lpstr>開發內容 – SoftABC為服務請求方</vt:lpstr>
      <vt:lpstr>PowerPoint 演示文稿</vt:lpstr>
      <vt:lpstr>開發內容 – SoftABC為服務提供方</vt:lpstr>
      <vt:lpstr>PowerPoint 演示文稿</vt:lpstr>
      <vt:lpstr>中台註冊服務</vt:lpstr>
      <vt:lpstr>測試</vt:lpstr>
      <vt:lpstr>PowerPoint 演示文稿</vt:lpstr>
      <vt:lpstr>中台回傳狀態碼102之錯誤</vt:lpstr>
      <vt:lpstr>中台回傳狀態碼201~205之錯誤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jerrychou</dc:creator>
  <cp:lastModifiedBy>NEVILLE</cp:lastModifiedBy>
  <cp:revision>306</cp:revision>
  <dcterms:created xsi:type="dcterms:W3CDTF">2016-10-17T09:13:00Z</dcterms:created>
  <dcterms:modified xsi:type="dcterms:W3CDTF">2020-06-24T04:02:40Z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1028-10.8.2.6633</vt:lpwstr>
  </property>
</Properties>
</file>